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7" r:id="rId3"/>
  </p:sldMasterIdLst>
  <p:notesMasterIdLst>
    <p:notesMasterId r:id="rId15"/>
  </p:notesMasterIdLst>
  <p:sldIdLst>
    <p:sldId id="282" r:id="rId4"/>
    <p:sldId id="257" r:id="rId5"/>
    <p:sldId id="280" r:id="rId6"/>
    <p:sldId id="261" r:id="rId7"/>
    <p:sldId id="272" r:id="rId8"/>
    <p:sldId id="267" r:id="rId9"/>
    <p:sldId id="262" r:id="rId10"/>
    <p:sldId id="283" r:id="rId11"/>
    <p:sldId id="278" r:id="rId12"/>
    <p:sldId id="281" r:id="rId13"/>
    <p:sldId id="270" r:id="rId14"/>
  </p:sldIdLst>
  <p:sldSz cx="24385588" cy="13717588"/>
  <p:notesSz cx="7010400" cy="9296400"/>
  <p:defaultTextStyle>
    <a:defPPr>
      <a:defRPr lang="es-AR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576"/>
    <a:srgbClr val="006EAB"/>
    <a:srgbClr val="079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44" d="100"/>
          <a:sy n="44" d="100"/>
        </p:scale>
        <p:origin x="624" y="30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31E554-4147-4CD7-9191-8683CA34B1E6}" type="datetimeFigureOut">
              <a:rPr lang="es-AR" smtClean="0"/>
              <a:t>19/05/2017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427BB8-5470-405E-B68C-3F3E2BFF50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464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7BB8-5470-405E-B68C-3F3E2BFF50F4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076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FF66-07DA-4B2C-8BF1-6899DE3017A2}" type="datetimeFigureOut">
              <a:rPr lang="es-AR" smtClean="0"/>
              <a:t>19/05/2017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75BA-02F6-4410-A3B4-AB1BCD18ED0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526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FF66-07DA-4B2C-8BF1-6899DE3017A2}" type="datetimeFigureOut">
              <a:rPr lang="es-AR" smtClean="0"/>
              <a:t>19/05/2017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75BA-02F6-4410-A3B4-AB1BCD18ED0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325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FF66-07DA-4B2C-8BF1-6899DE3017A2}" type="datetimeFigureOut">
              <a:rPr lang="es-AR" smtClean="0"/>
              <a:t>19/05/2017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75BA-02F6-4410-A3B4-AB1BCD18ED0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790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83695" y="4134693"/>
            <a:ext cx="9801219" cy="4756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91" b="1" i="0">
                <a:solidFill>
                  <a:srgbClr val="1E17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558577" y="3153275"/>
            <a:ext cx="10607731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70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28919" y="4250066"/>
            <a:ext cx="20727751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657838" y="7677539"/>
            <a:ext cx="17069912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1D8BD707-D9CF-40AE-B4C6-C98DA3205C09}" type="datetimeFigureOut">
              <a:rPr lang="en-US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5/19/2017</a:t>
            </a:fld>
            <a:endParaRPr lang="en-US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B6F15528-21DE-4FAA-801E-634DDDAF4B2B}" type="slidenum">
              <a:rPr lang="es-AR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‹Nº›</a:t>
            </a:fld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12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803252"/>
            <a:ext cx="24385588" cy="1145442"/>
          </a:xfrm>
          <a:custGeom>
            <a:avLst/>
            <a:gdLst/>
            <a:ahLst/>
            <a:cxnLst/>
            <a:rect l="l" t="t" r="r" b="b"/>
            <a:pathLst>
              <a:path w="20104100" h="944880">
                <a:moveTo>
                  <a:pt x="0" y="944821"/>
                </a:moveTo>
                <a:lnTo>
                  <a:pt x="20104046" y="944821"/>
                </a:lnTo>
                <a:lnTo>
                  <a:pt x="20104046" y="0"/>
                </a:lnTo>
                <a:lnTo>
                  <a:pt x="0" y="0"/>
                </a:lnTo>
                <a:lnTo>
                  <a:pt x="0" y="944821"/>
                </a:lnTo>
                <a:close/>
              </a:path>
            </a:pathLst>
          </a:custGeom>
          <a:solidFill>
            <a:srgbClr val="777576"/>
          </a:solidFill>
        </p:spPr>
        <p:txBody>
          <a:bodyPr wrap="square" lIns="0" tIns="0" rIns="0" bIns="0" rtlCol="0"/>
          <a:lstStyle/>
          <a:p>
            <a:pPr marL="0" marR="0" lvl="0" indent="0" algn="l" defTabSz="1108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1980"/>
            <a:ext cx="24385588" cy="1801299"/>
          </a:xfrm>
          <a:custGeom>
            <a:avLst/>
            <a:gdLst/>
            <a:ahLst/>
            <a:cxnLst/>
            <a:rect l="l" t="t" r="r" b="b"/>
            <a:pathLst>
              <a:path w="20104100" h="1485900">
                <a:moveTo>
                  <a:pt x="0" y="1485867"/>
                </a:moveTo>
                <a:lnTo>
                  <a:pt x="20104046" y="1485867"/>
                </a:lnTo>
                <a:lnTo>
                  <a:pt x="20104046" y="0"/>
                </a:lnTo>
                <a:lnTo>
                  <a:pt x="0" y="0"/>
                </a:lnTo>
                <a:lnTo>
                  <a:pt x="0" y="1485867"/>
                </a:lnTo>
                <a:close/>
              </a:path>
            </a:pathLst>
          </a:custGeom>
          <a:solidFill>
            <a:srgbClr val="0692D2"/>
          </a:solidFill>
        </p:spPr>
        <p:txBody>
          <a:bodyPr wrap="square" lIns="0" tIns="0" rIns="0" bIns="0" rtlCol="0"/>
          <a:lstStyle/>
          <a:p>
            <a:pPr marL="0" marR="0" lvl="0" indent="0" algn="l" defTabSz="1108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315" y="609776"/>
            <a:ext cx="23374955" cy="708977"/>
          </a:xfrm>
        </p:spPr>
        <p:txBody>
          <a:bodyPr lIns="0" tIns="0" rIns="0" bIns="0"/>
          <a:lstStyle>
            <a:lvl1pPr>
              <a:defRPr sz="460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52323" y="4325101"/>
            <a:ext cx="19680943" cy="475643"/>
          </a:xfrm>
        </p:spPr>
        <p:txBody>
          <a:bodyPr lIns="0" tIns="0" rIns="0" bIns="0"/>
          <a:lstStyle>
            <a:lvl1pPr>
              <a:defRPr sz="3091" b="1" i="0">
                <a:solidFill>
                  <a:srgbClr val="0692D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1D8BD707-D9CF-40AE-B4C6-C98DA3205C09}" type="datetimeFigureOut">
              <a:rPr lang="en-US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5/19/2017</a:t>
            </a:fld>
            <a:endParaRPr lang="en-US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B6F15528-21DE-4FAA-801E-634DDDAF4B2B}" type="slidenum">
              <a:rPr lang="es-AR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‹Nº›</a:t>
            </a:fld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38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315" y="609776"/>
            <a:ext cx="23374955" cy="708977"/>
          </a:xfrm>
        </p:spPr>
        <p:txBody>
          <a:bodyPr lIns="0" tIns="0" rIns="0" bIns="0"/>
          <a:lstStyle>
            <a:lvl1pPr>
              <a:defRPr sz="460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83695" y="4134693"/>
            <a:ext cx="9801219" cy="4756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91" b="1" i="0">
                <a:solidFill>
                  <a:srgbClr val="1E17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558577" y="3153275"/>
            <a:ext cx="10607731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1D8BD707-D9CF-40AE-B4C6-C98DA3205C09}" type="datetimeFigureOut">
              <a:rPr lang="en-US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5/19/2017</a:t>
            </a:fld>
            <a:endParaRPr lang="en-US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B6F15528-21DE-4FAA-801E-634DDDAF4B2B}" type="slidenum">
              <a:rPr lang="es-AR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‹Nº›</a:t>
            </a:fld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1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24385588" cy="13710660"/>
          </a:xfrm>
          <a:custGeom>
            <a:avLst/>
            <a:gdLst/>
            <a:ahLst/>
            <a:cxnLst/>
            <a:rect l="l" t="t" r="r" b="b"/>
            <a:pathLst>
              <a:path w="20104100" h="11309985">
                <a:moveTo>
                  <a:pt x="0" y="11309603"/>
                </a:moveTo>
                <a:lnTo>
                  <a:pt x="20104099" y="11309603"/>
                </a:lnTo>
                <a:lnTo>
                  <a:pt x="20104099" y="0"/>
                </a:lnTo>
                <a:lnTo>
                  <a:pt x="0" y="0"/>
                </a:lnTo>
                <a:lnTo>
                  <a:pt x="0" y="11309603"/>
                </a:lnTo>
                <a:close/>
              </a:path>
            </a:pathLst>
          </a:custGeom>
          <a:solidFill>
            <a:srgbClr val="0692D2"/>
          </a:solidFill>
        </p:spPr>
        <p:txBody>
          <a:bodyPr wrap="square" lIns="0" tIns="0" rIns="0" bIns="0" rtlCol="0"/>
          <a:lstStyle/>
          <a:p>
            <a:pPr marL="0" marR="0" lvl="0" indent="0" algn="l" defTabSz="1108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315" y="609776"/>
            <a:ext cx="23374955" cy="708977"/>
          </a:xfrm>
        </p:spPr>
        <p:txBody>
          <a:bodyPr lIns="0" tIns="0" rIns="0" bIns="0"/>
          <a:lstStyle>
            <a:lvl1pPr>
              <a:defRPr sz="460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1D8BD707-D9CF-40AE-B4C6-C98DA3205C09}" type="datetimeFigureOut">
              <a:rPr lang="en-US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5/19/2017</a:t>
            </a:fld>
            <a:endParaRPr lang="en-US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B6F15528-21DE-4FAA-801E-634DDDAF4B2B}" type="slidenum">
              <a:rPr lang="es-AR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‹Nº›</a:t>
            </a:fld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7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1D8BD707-D9CF-40AE-B4C6-C98DA3205C09}" type="datetimeFigureOut">
              <a:rPr lang="en-US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5/19/2017</a:t>
            </a:fld>
            <a:endParaRPr lang="en-US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B6F15528-21DE-4FAA-801E-634DDDAF4B2B}" type="slidenum">
              <a:rPr lang="es-AR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‹Nº›</a:t>
            </a:fld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90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28919" y="4250066"/>
            <a:ext cx="20727751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657838" y="7677539"/>
            <a:ext cx="17069912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1D8BD707-D9CF-40AE-B4C6-C98DA3205C09}" type="datetimeFigureOut">
              <a:rPr lang="en-US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5/19/2017</a:t>
            </a:fld>
            <a:endParaRPr lang="en-US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B6F15528-21DE-4FAA-801E-634DDDAF4B2B}" type="slidenum">
              <a:rPr lang="es-AR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‹Nº›</a:t>
            </a:fld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85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803252"/>
            <a:ext cx="24385588" cy="1145442"/>
          </a:xfrm>
          <a:custGeom>
            <a:avLst/>
            <a:gdLst/>
            <a:ahLst/>
            <a:cxnLst/>
            <a:rect l="l" t="t" r="r" b="b"/>
            <a:pathLst>
              <a:path w="20104100" h="944880">
                <a:moveTo>
                  <a:pt x="0" y="944821"/>
                </a:moveTo>
                <a:lnTo>
                  <a:pt x="20104046" y="944821"/>
                </a:lnTo>
                <a:lnTo>
                  <a:pt x="20104046" y="0"/>
                </a:lnTo>
                <a:lnTo>
                  <a:pt x="0" y="0"/>
                </a:lnTo>
                <a:lnTo>
                  <a:pt x="0" y="944821"/>
                </a:lnTo>
                <a:close/>
              </a:path>
            </a:pathLst>
          </a:custGeom>
          <a:solidFill>
            <a:srgbClr val="777576"/>
          </a:solidFill>
        </p:spPr>
        <p:txBody>
          <a:bodyPr wrap="square" lIns="0" tIns="0" rIns="0" bIns="0" rtlCol="0"/>
          <a:lstStyle/>
          <a:p>
            <a:pPr marL="0" marR="0" lvl="0" indent="0" algn="l" defTabSz="1108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1980"/>
            <a:ext cx="24385588" cy="1801299"/>
          </a:xfrm>
          <a:custGeom>
            <a:avLst/>
            <a:gdLst/>
            <a:ahLst/>
            <a:cxnLst/>
            <a:rect l="l" t="t" r="r" b="b"/>
            <a:pathLst>
              <a:path w="20104100" h="1485900">
                <a:moveTo>
                  <a:pt x="0" y="1485867"/>
                </a:moveTo>
                <a:lnTo>
                  <a:pt x="20104046" y="1485867"/>
                </a:lnTo>
                <a:lnTo>
                  <a:pt x="20104046" y="0"/>
                </a:lnTo>
                <a:lnTo>
                  <a:pt x="0" y="0"/>
                </a:lnTo>
                <a:lnTo>
                  <a:pt x="0" y="1485867"/>
                </a:lnTo>
                <a:close/>
              </a:path>
            </a:pathLst>
          </a:custGeom>
          <a:solidFill>
            <a:srgbClr val="0692D2"/>
          </a:solidFill>
        </p:spPr>
        <p:txBody>
          <a:bodyPr wrap="square" lIns="0" tIns="0" rIns="0" bIns="0" rtlCol="0"/>
          <a:lstStyle/>
          <a:p>
            <a:pPr marL="0" marR="0" lvl="0" indent="0" algn="l" defTabSz="1108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315" y="609776"/>
            <a:ext cx="23374955" cy="708977"/>
          </a:xfrm>
        </p:spPr>
        <p:txBody>
          <a:bodyPr lIns="0" tIns="0" rIns="0" bIns="0"/>
          <a:lstStyle>
            <a:lvl1pPr>
              <a:defRPr sz="460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52323" y="4325101"/>
            <a:ext cx="19680943" cy="475643"/>
          </a:xfrm>
        </p:spPr>
        <p:txBody>
          <a:bodyPr lIns="0" tIns="0" rIns="0" bIns="0"/>
          <a:lstStyle>
            <a:lvl1pPr>
              <a:defRPr sz="3091" b="1" i="0">
                <a:solidFill>
                  <a:srgbClr val="0692D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1D8BD707-D9CF-40AE-B4C6-C98DA3205C09}" type="datetimeFigureOut">
              <a:rPr lang="en-US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5/19/2017</a:t>
            </a:fld>
            <a:endParaRPr lang="en-US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B6F15528-21DE-4FAA-801E-634DDDAF4B2B}" type="slidenum">
              <a:rPr lang="es-AR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‹Nº›</a:t>
            </a:fld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0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FF66-07DA-4B2C-8BF1-6899DE3017A2}" type="datetimeFigureOut">
              <a:rPr lang="es-AR" smtClean="0"/>
              <a:t>19/05/2017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75BA-02F6-4410-A3B4-AB1BCD18ED0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6121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315" y="609776"/>
            <a:ext cx="23374955" cy="708977"/>
          </a:xfrm>
        </p:spPr>
        <p:txBody>
          <a:bodyPr lIns="0" tIns="0" rIns="0" bIns="0"/>
          <a:lstStyle>
            <a:lvl1pPr>
              <a:defRPr sz="460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83695" y="4134693"/>
            <a:ext cx="9801219" cy="4756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91" b="1" i="0">
                <a:solidFill>
                  <a:srgbClr val="1E17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558577" y="3153275"/>
            <a:ext cx="10607731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1D8BD707-D9CF-40AE-B4C6-C98DA3205C09}" type="datetimeFigureOut">
              <a:rPr lang="en-US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5/19/2017</a:t>
            </a:fld>
            <a:endParaRPr lang="en-US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B6F15528-21DE-4FAA-801E-634DDDAF4B2B}" type="slidenum">
              <a:rPr lang="es-AR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‹Nº›</a:t>
            </a:fld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60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24385588" cy="13710660"/>
          </a:xfrm>
          <a:custGeom>
            <a:avLst/>
            <a:gdLst/>
            <a:ahLst/>
            <a:cxnLst/>
            <a:rect l="l" t="t" r="r" b="b"/>
            <a:pathLst>
              <a:path w="20104100" h="11309985">
                <a:moveTo>
                  <a:pt x="0" y="11309603"/>
                </a:moveTo>
                <a:lnTo>
                  <a:pt x="20104099" y="11309603"/>
                </a:lnTo>
                <a:lnTo>
                  <a:pt x="20104099" y="0"/>
                </a:lnTo>
                <a:lnTo>
                  <a:pt x="0" y="0"/>
                </a:lnTo>
                <a:lnTo>
                  <a:pt x="0" y="11309603"/>
                </a:lnTo>
                <a:close/>
              </a:path>
            </a:pathLst>
          </a:custGeom>
          <a:solidFill>
            <a:srgbClr val="0692D2"/>
          </a:solidFill>
        </p:spPr>
        <p:txBody>
          <a:bodyPr wrap="square" lIns="0" tIns="0" rIns="0" bIns="0" rtlCol="0"/>
          <a:lstStyle/>
          <a:p>
            <a:pPr marL="0" marR="0" lvl="0" indent="0" algn="l" defTabSz="1108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315" y="609776"/>
            <a:ext cx="23374955" cy="708977"/>
          </a:xfrm>
        </p:spPr>
        <p:txBody>
          <a:bodyPr lIns="0" tIns="0" rIns="0" bIns="0"/>
          <a:lstStyle>
            <a:lvl1pPr>
              <a:defRPr sz="460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1D8BD707-D9CF-40AE-B4C6-C98DA3205C09}" type="datetimeFigureOut">
              <a:rPr lang="en-US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5/19/2017</a:t>
            </a:fld>
            <a:endParaRPr lang="en-US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B6F15528-21DE-4FAA-801E-634DDDAF4B2B}" type="slidenum">
              <a:rPr lang="es-AR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‹Nº›</a:t>
            </a:fld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6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1D8BD707-D9CF-40AE-B4C6-C98DA3205C09}" type="datetimeFigureOut">
              <a:rPr lang="en-US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5/19/2017</a:t>
            </a:fld>
            <a:endParaRPr lang="en-US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B6F15528-21DE-4FAA-801E-634DDDAF4B2B}" type="slidenum">
              <a:rPr lang="es-AR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‹Nº›</a:t>
            </a:fld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3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FF66-07DA-4B2C-8BF1-6899DE3017A2}" type="datetimeFigureOut">
              <a:rPr lang="es-AR" smtClean="0"/>
              <a:t>19/05/2017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75BA-02F6-4410-A3B4-AB1BCD18ED0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966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FF66-07DA-4B2C-8BF1-6899DE3017A2}" type="datetimeFigureOut">
              <a:rPr lang="es-AR" smtClean="0"/>
              <a:t>19/05/2017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75BA-02F6-4410-A3B4-AB1BCD18ED0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494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FF66-07DA-4B2C-8BF1-6899DE3017A2}" type="datetimeFigureOut">
              <a:rPr lang="es-AR" smtClean="0"/>
              <a:t>19/05/2017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75BA-02F6-4410-A3B4-AB1BCD18ED0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349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FF66-07DA-4B2C-8BF1-6899DE3017A2}" type="datetimeFigureOut">
              <a:rPr lang="es-AR" smtClean="0"/>
              <a:t>19/05/2017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75BA-02F6-4410-A3B4-AB1BCD18ED0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566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FF66-07DA-4B2C-8BF1-6899DE3017A2}" type="datetimeFigureOut">
              <a:rPr lang="es-AR" smtClean="0"/>
              <a:t>19/05/2017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75BA-02F6-4410-A3B4-AB1BCD18ED0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031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FF66-07DA-4B2C-8BF1-6899DE3017A2}" type="datetimeFigureOut">
              <a:rPr lang="es-AR" smtClean="0"/>
              <a:t>19/05/2017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75BA-02F6-4410-A3B4-AB1BCD18ED0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190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FF66-07DA-4B2C-8BF1-6899DE3017A2}" type="datetimeFigureOut">
              <a:rPr lang="es-AR" smtClean="0"/>
              <a:t>19/05/2017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75BA-02F6-4410-A3B4-AB1BCD18ED0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475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FF66-07DA-4B2C-8BF1-6899DE3017A2}" type="datetimeFigureOut">
              <a:rPr lang="es-AR" smtClean="0"/>
              <a:t>19/05/2017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E75BA-02F6-4410-A3B4-AB1BCD18ED0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894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315" y="609776"/>
            <a:ext cx="2337495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52323" y="4325101"/>
            <a:ext cx="19680943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0692D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91100" y="12750198"/>
            <a:ext cx="7803388" cy="335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9280" y="12750198"/>
            <a:ext cx="5608685" cy="335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1D8BD707-D9CF-40AE-B4C6-C98DA3205C09}" type="datetimeFigureOut">
              <a:rPr lang="en-US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5/19/2017</a:t>
            </a:fld>
            <a:endParaRPr lang="en-US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557625" y="12750198"/>
            <a:ext cx="5608685" cy="335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B6F15528-21DE-4FAA-801E-634DDDAF4B2B}" type="slidenum">
              <a:rPr lang="es-AR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‹Nº›</a:t>
            </a:fld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6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54264">
        <a:defRPr>
          <a:latin typeface="+mn-lt"/>
          <a:ea typeface="+mn-ea"/>
          <a:cs typeface="+mn-cs"/>
        </a:defRPr>
      </a:lvl2pPr>
      <a:lvl3pPr marL="1108527">
        <a:defRPr>
          <a:latin typeface="+mn-lt"/>
          <a:ea typeface="+mn-ea"/>
          <a:cs typeface="+mn-cs"/>
        </a:defRPr>
      </a:lvl3pPr>
      <a:lvl4pPr marL="1662791">
        <a:defRPr>
          <a:latin typeface="+mn-lt"/>
          <a:ea typeface="+mn-ea"/>
          <a:cs typeface="+mn-cs"/>
        </a:defRPr>
      </a:lvl4pPr>
      <a:lvl5pPr marL="2217054">
        <a:defRPr>
          <a:latin typeface="+mn-lt"/>
          <a:ea typeface="+mn-ea"/>
          <a:cs typeface="+mn-cs"/>
        </a:defRPr>
      </a:lvl5pPr>
      <a:lvl6pPr marL="2771318">
        <a:defRPr>
          <a:latin typeface="+mn-lt"/>
          <a:ea typeface="+mn-ea"/>
          <a:cs typeface="+mn-cs"/>
        </a:defRPr>
      </a:lvl6pPr>
      <a:lvl7pPr marL="3325581">
        <a:defRPr>
          <a:latin typeface="+mn-lt"/>
          <a:ea typeface="+mn-ea"/>
          <a:cs typeface="+mn-cs"/>
        </a:defRPr>
      </a:lvl7pPr>
      <a:lvl8pPr marL="3879845">
        <a:defRPr>
          <a:latin typeface="+mn-lt"/>
          <a:ea typeface="+mn-ea"/>
          <a:cs typeface="+mn-cs"/>
        </a:defRPr>
      </a:lvl8pPr>
      <a:lvl9pPr marL="443410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4264">
        <a:defRPr>
          <a:latin typeface="+mn-lt"/>
          <a:ea typeface="+mn-ea"/>
          <a:cs typeface="+mn-cs"/>
        </a:defRPr>
      </a:lvl2pPr>
      <a:lvl3pPr marL="1108527">
        <a:defRPr>
          <a:latin typeface="+mn-lt"/>
          <a:ea typeface="+mn-ea"/>
          <a:cs typeface="+mn-cs"/>
        </a:defRPr>
      </a:lvl3pPr>
      <a:lvl4pPr marL="1662791">
        <a:defRPr>
          <a:latin typeface="+mn-lt"/>
          <a:ea typeface="+mn-ea"/>
          <a:cs typeface="+mn-cs"/>
        </a:defRPr>
      </a:lvl4pPr>
      <a:lvl5pPr marL="2217054">
        <a:defRPr>
          <a:latin typeface="+mn-lt"/>
          <a:ea typeface="+mn-ea"/>
          <a:cs typeface="+mn-cs"/>
        </a:defRPr>
      </a:lvl5pPr>
      <a:lvl6pPr marL="2771318">
        <a:defRPr>
          <a:latin typeface="+mn-lt"/>
          <a:ea typeface="+mn-ea"/>
          <a:cs typeface="+mn-cs"/>
        </a:defRPr>
      </a:lvl6pPr>
      <a:lvl7pPr marL="3325581">
        <a:defRPr>
          <a:latin typeface="+mn-lt"/>
          <a:ea typeface="+mn-ea"/>
          <a:cs typeface="+mn-cs"/>
        </a:defRPr>
      </a:lvl7pPr>
      <a:lvl8pPr marL="3879845">
        <a:defRPr>
          <a:latin typeface="+mn-lt"/>
          <a:ea typeface="+mn-ea"/>
          <a:cs typeface="+mn-cs"/>
        </a:defRPr>
      </a:lvl8pPr>
      <a:lvl9pPr marL="4434108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315" y="609776"/>
            <a:ext cx="2337495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52323" y="4325101"/>
            <a:ext cx="19680943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0692D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91100" y="12750198"/>
            <a:ext cx="7803388" cy="335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9280" y="12750198"/>
            <a:ext cx="5608685" cy="335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1D8BD707-D9CF-40AE-B4C6-C98DA3205C09}" type="datetimeFigureOut">
              <a:rPr lang="en-US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5/19/2017</a:t>
            </a:fld>
            <a:endParaRPr lang="en-US" sz="218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557625" y="12750198"/>
            <a:ext cx="5608685" cy="335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8527"/>
            <a:fld id="{B6F15528-21DE-4FAA-801E-634DDDAF4B2B}" type="slidenum">
              <a:rPr lang="es-AR" sz="2182" smtClean="0">
                <a:solidFill>
                  <a:prstClr val="black">
                    <a:tint val="75000"/>
                  </a:prstClr>
                </a:solidFill>
              </a:rPr>
              <a:pPr defTabSz="1108527"/>
              <a:t>‹Nº›</a:t>
            </a:fld>
            <a:endParaRPr lang="es-AR" sz="218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54264">
        <a:defRPr>
          <a:latin typeface="+mn-lt"/>
          <a:ea typeface="+mn-ea"/>
          <a:cs typeface="+mn-cs"/>
        </a:defRPr>
      </a:lvl2pPr>
      <a:lvl3pPr marL="1108527">
        <a:defRPr>
          <a:latin typeface="+mn-lt"/>
          <a:ea typeface="+mn-ea"/>
          <a:cs typeface="+mn-cs"/>
        </a:defRPr>
      </a:lvl3pPr>
      <a:lvl4pPr marL="1662791">
        <a:defRPr>
          <a:latin typeface="+mn-lt"/>
          <a:ea typeface="+mn-ea"/>
          <a:cs typeface="+mn-cs"/>
        </a:defRPr>
      </a:lvl4pPr>
      <a:lvl5pPr marL="2217054">
        <a:defRPr>
          <a:latin typeface="+mn-lt"/>
          <a:ea typeface="+mn-ea"/>
          <a:cs typeface="+mn-cs"/>
        </a:defRPr>
      </a:lvl5pPr>
      <a:lvl6pPr marL="2771318">
        <a:defRPr>
          <a:latin typeface="+mn-lt"/>
          <a:ea typeface="+mn-ea"/>
          <a:cs typeface="+mn-cs"/>
        </a:defRPr>
      </a:lvl6pPr>
      <a:lvl7pPr marL="3325581">
        <a:defRPr>
          <a:latin typeface="+mn-lt"/>
          <a:ea typeface="+mn-ea"/>
          <a:cs typeface="+mn-cs"/>
        </a:defRPr>
      </a:lvl7pPr>
      <a:lvl8pPr marL="3879845">
        <a:defRPr>
          <a:latin typeface="+mn-lt"/>
          <a:ea typeface="+mn-ea"/>
          <a:cs typeface="+mn-cs"/>
        </a:defRPr>
      </a:lvl8pPr>
      <a:lvl9pPr marL="443410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4264">
        <a:defRPr>
          <a:latin typeface="+mn-lt"/>
          <a:ea typeface="+mn-ea"/>
          <a:cs typeface="+mn-cs"/>
        </a:defRPr>
      </a:lvl2pPr>
      <a:lvl3pPr marL="1108527">
        <a:defRPr>
          <a:latin typeface="+mn-lt"/>
          <a:ea typeface="+mn-ea"/>
          <a:cs typeface="+mn-cs"/>
        </a:defRPr>
      </a:lvl3pPr>
      <a:lvl4pPr marL="1662791">
        <a:defRPr>
          <a:latin typeface="+mn-lt"/>
          <a:ea typeface="+mn-ea"/>
          <a:cs typeface="+mn-cs"/>
        </a:defRPr>
      </a:lvl4pPr>
      <a:lvl5pPr marL="2217054">
        <a:defRPr>
          <a:latin typeface="+mn-lt"/>
          <a:ea typeface="+mn-ea"/>
          <a:cs typeface="+mn-cs"/>
        </a:defRPr>
      </a:lvl5pPr>
      <a:lvl6pPr marL="2771318">
        <a:defRPr>
          <a:latin typeface="+mn-lt"/>
          <a:ea typeface="+mn-ea"/>
          <a:cs typeface="+mn-cs"/>
        </a:defRPr>
      </a:lvl6pPr>
      <a:lvl7pPr marL="3325581">
        <a:defRPr>
          <a:latin typeface="+mn-lt"/>
          <a:ea typeface="+mn-ea"/>
          <a:cs typeface="+mn-cs"/>
        </a:defRPr>
      </a:lvl7pPr>
      <a:lvl8pPr marL="3879845">
        <a:defRPr>
          <a:latin typeface="+mn-lt"/>
          <a:ea typeface="+mn-ea"/>
          <a:cs typeface="+mn-cs"/>
        </a:defRPr>
      </a:lvl8pPr>
      <a:lvl9pPr marL="443410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1" y="1"/>
            <a:ext cx="24371427" cy="10834739"/>
          </a:xfrm>
          <a:custGeom>
            <a:avLst/>
            <a:gdLst/>
            <a:ahLst/>
            <a:cxnLst/>
            <a:rect l="l" t="t" r="r" b="b"/>
            <a:pathLst>
              <a:path w="20104100" h="8937625">
                <a:moveTo>
                  <a:pt x="0" y="8937005"/>
                </a:moveTo>
                <a:lnTo>
                  <a:pt x="20104099" y="8937005"/>
                </a:lnTo>
                <a:lnTo>
                  <a:pt x="20104099" y="0"/>
                </a:lnTo>
                <a:lnTo>
                  <a:pt x="0" y="0"/>
                </a:lnTo>
                <a:lnTo>
                  <a:pt x="0" y="8937005"/>
                </a:lnTo>
                <a:close/>
              </a:path>
            </a:pathLst>
          </a:custGeom>
          <a:solidFill>
            <a:srgbClr val="0090D1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7041" y="3377598"/>
            <a:ext cx="19805825" cy="2436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>
              <a:lnSpc>
                <a:spcPts val="9517"/>
              </a:lnSpc>
              <a:tabLst>
                <a:tab pos="8269304" algn="l"/>
              </a:tabLst>
            </a:pPr>
            <a:r>
              <a:rPr sz="8001" spc="891" dirty="0"/>
              <a:t>SECRETARÍA	</a:t>
            </a:r>
            <a:r>
              <a:rPr sz="8001" spc="643" dirty="0"/>
              <a:t>DE</a:t>
            </a:r>
            <a:endParaRPr sz="8001" dirty="0"/>
          </a:p>
          <a:p>
            <a:pPr marL="15396">
              <a:lnSpc>
                <a:spcPts val="9517"/>
              </a:lnSpc>
              <a:tabLst>
                <a:tab pos="11394735" algn="l"/>
                <a:tab pos="12511730" algn="l"/>
                <a:tab pos="14595607" algn="l"/>
                <a:tab pos="16635605" algn="l"/>
              </a:tabLst>
            </a:pPr>
            <a:r>
              <a:rPr sz="8001" spc="897" dirty="0"/>
              <a:t>EMPRENDEDORES	</a:t>
            </a:r>
            <a:r>
              <a:rPr sz="8001" spc="346" dirty="0"/>
              <a:t>y	</a:t>
            </a:r>
            <a:r>
              <a:rPr sz="8001" spc="643" dirty="0"/>
              <a:t>DE	</a:t>
            </a:r>
            <a:r>
              <a:rPr sz="8001" spc="697" dirty="0"/>
              <a:t>LA	</a:t>
            </a:r>
            <a:r>
              <a:rPr sz="8001" spc="570" dirty="0"/>
              <a:t>Py</a:t>
            </a:r>
            <a:r>
              <a:rPr sz="8001" spc="-1527" dirty="0"/>
              <a:t> </a:t>
            </a:r>
            <a:r>
              <a:rPr sz="8001" spc="539" dirty="0"/>
              <a:t>ME</a:t>
            </a:r>
            <a:endParaRPr sz="8001" dirty="0"/>
          </a:p>
        </p:txBody>
      </p:sp>
      <p:sp>
        <p:nvSpPr>
          <p:cNvPr id="4" name="object 4"/>
          <p:cNvSpPr txBox="1"/>
          <p:nvPr/>
        </p:nvSpPr>
        <p:spPr>
          <a:xfrm>
            <a:off x="2527040" y="6528704"/>
            <a:ext cx="16074465" cy="215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marR="6158" defTabSz="1108527">
              <a:lnSpc>
                <a:spcPct val="135800"/>
              </a:lnSpc>
            </a:pPr>
            <a:endParaRPr lang="es-AR" sz="5152" spc="479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5396" marR="6158" defTabSz="1108527">
              <a:lnSpc>
                <a:spcPct val="135800"/>
              </a:lnSpc>
            </a:pPr>
            <a:r>
              <a:rPr lang="es-AR" sz="5152" spc="479" dirty="0" smtClean="0">
                <a:solidFill>
                  <a:srgbClr val="FFFFFF"/>
                </a:solidFill>
                <a:latin typeface="Verdana"/>
                <a:cs typeface="Verdana"/>
              </a:rPr>
              <a:t>Programa</a:t>
            </a:r>
            <a:r>
              <a:rPr sz="5152" spc="479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152" spc="491" dirty="0">
                <a:solidFill>
                  <a:srgbClr val="FFFFFF"/>
                </a:solidFill>
                <a:latin typeface="Verdana"/>
                <a:cs typeface="Verdana"/>
              </a:rPr>
              <a:t>Expertos</a:t>
            </a:r>
            <a:r>
              <a:rPr sz="5152" spc="10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152" spc="576" dirty="0">
                <a:solidFill>
                  <a:srgbClr val="FFFFFF"/>
                </a:solidFill>
                <a:latin typeface="Verdana"/>
                <a:cs typeface="Verdana"/>
              </a:rPr>
              <a:t>PyME</a:t>
            </a:r>
            <a:r>
              <a:rPr sz="5152" spc="-129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sz="5152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32355" y="12014263"/>
            <a:ext cx="227857" cy="231706"/>
          </a:xfrm>
          <a:custGeom>
            <a:avLst/>
            <a:gdLst/>
            <a:ahLst/>
            <a:cxnLst/>
            <a:rect l="l" t="t" r="r" b="b"/>
            <a:pathLst>
              <a:path w="187959" h="191134">
                <a:moveTo>
                  <a:pt x="35684" y="0"/>
                </a:moveTo>
                <a:lnTo>
                  <a:pt x="0" y="0"/>
                </a:lnTo>
                <a:lnTo>
                  <a:pt x="0" y="190685"/>
                </a:lnTo>
                <a:lnTo>
                  <a:pt x="33234" y="190685"/>
                </a:lnTo>
                <a:lnTo>
                  <a:pt x="33234" y="54480"/>
                </a:lnTo>
                <a:lnTo>
                  <a:pt x="70747" y="54480"/>
                </a:lnTo>
                <a:lnTo>
                  <a:pt x="35684" y="0"/>
                </a:lnTo>
                <a:close/>
              </a:path>
              <a:path w="187959" h="191134">
                <a:moveTo>
                  <a:pt x="187418" y="53935"/>
                </a:moveTo>
                <a:lnTo>
                  <a:pt x="154194" y="53935"/>
                </a:lnTo>
                <a:lnTo>
                  <a:pt x="154194" y="190685"/>
                </a:lnTo>
                <a:lnTo>
                  <a:pt x="187418" y="190685"/>
                </a:lnTo>
                <a:lnTo>
                  <a:pt x="187418" y="53935"/>
                </a:lnTo>
                <a:close/>
              </a:path>
              <a:path w="187959" h="191134">
                <a:moveTo>
                  <a:pt x="70747" y="54480"/>
                </a:moveTo>
                <a:lnTo>
                  <a:pt x="33234" y="54480"/>
                </a:lnTo>
                <a:lnTo>
                  <a:pt x="92897" y="143828"/>
                </a:lnTo>
                <a:lnTo>
                  <a:pt x="93986" y="143828"/>
                </a:lnTo>
                <a:lnTo>
                  <a:pt x="129928" y="90164"/>
                </a:lnTo>
                <a:lnTo>
                  <a:pt x="93714" y="90164"/>
                </a:lnTo>
                <a:lnTo>
                  <a:pt x="70747" y="54480"/>
                </a:lnTo>
                <a:close/>
              </a:path>
              <a:path w="187959" h="191134">
                <a:moveTo>
                  <a:pt x="187418" y="0"/>
                </a:moveTo>
                <a:lnTo>
                  <a:pt x="151733" y="0"/>
                </a:lnTo>
                <a:lnTo>
                  <a:pt x="93714" y="90164"/>
                </a:lnTo>
                <a:lnTo>
                  <a:pt x="129928" y="90164"/>
                </a:lnTo>
                <a:lnTo>
                  <a:pt x="154194" y="53935"/>
                </a:lnTo>
                <a:lnTo>
                  <a:pt x="187418" y="53935"/>
                </a:lnTo>
                <a:lnTo>
                  <a:pt x="187418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30231" y="12071067"/>
            <a:ext cx="0" cy="174741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0"/>
                </a:moveTo>
                <a:lnTo>
                  <a:pt x="0" y="143838"/>
                </a:lnTo>
              </a:path>
            </a:pathLst>
          </a:custGeom>
          <a:ln w="33234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08437" y="12025312"/>
            <a:ext cx="43878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684" y="0"/>
                </a:lnTo>
              </a:path>
            </a:pathLst>
          </a:custGeom>
          <a:ln w="31339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95618" y="12067416"/>
            <a:ext cx="157035" cy="178590"/>
          </a:xfrm>
          <a:custGeom>
            <a:avLst/>
            <a:gdLst/>
            <a:ahLst/>
            <a:cxnLst/>
            <a:rect l="l" t="t" r="r" b="b"/>
            <a:pathLst>
              <a:path w="129540" h="147320">
                <a:moveTo>
                  <a:pt x="33234" y="3005"/>
                </a:moveTo>
                <a:lnTo>
                  <a:pt x="0" y="3005"/>
                </a:lnTo>
                <a:lnTo>
                  <a:pt x="0" y="146843"/>
                </a:lnTo>
                <a:lnTo>
                  <a:pt x="33234" y="146843"/>
                </a:lnTo>
                <a:lnTo>
                  <a:pt x="33271" y="65306"/>
                </a:lnTo>
                <a:lnTo>
                  <a:pt x="33790" y="57887"/>
                </a:lnTo>
                <a:lnTo>
                  <a:pt x="55820" y="30250"/>
                </a:lnTo>
                <a:lnTo>
                  <a:pt x="124773" y="30250"/>
                </a:lnTo>
                <a:lnTo>
                  <a:pt x="122709" y="25569"/>
                </a:lnTo>
                <a:lnTo>
                  <a:pt x="33234" y="25569"/>
                </a:lnTo>
                <a:lnTo>
                  <a:pt x="33234" y="3005"/>
                </a:lnTo>
                <a:close/>
              </a:path>
              <a:path w="129540" h="147320">
                <a:moveTo>
                  <a:pt x="124773" y="30250"/>
                </a:moveTo>
                <a:lnTo>
                  <a:pt x="75086" y="30250"/>
                </a:lnTo>
                <a:lnTo>
                  <a:pt x="82604" y="33276"/>
                </a:lnTo>
                <a:lnTo>
                  <a:pt x="87913" y="39349"/>
                </a:lnTo>
                <a:lnTo>
                  <a:pt x="91399" y="44386"/>
                </a:lnTo>
                <a:lnTo>
                  <a:pt x="93893" y="50388"/>
                </a:lnTo>
                <a:lnTo>
                  <a:pt x="95392" y="57360"/>
                </a:lnTo>
                <a:lnTo>
                  <a:pt x="95892" y="65306"/>
                </a:lnTo>
                <a:lnTo>
                  <a:pt x="95892" y="146843"/>
                </a:lnTo>
                <a:lnTo>
                  <a:pt x="129116" y="146843"/>
                </a:lnTo>
                <a:lnTo>
                  <a:pt x="129116" y="55307"/>
                </a:lnTo>
                <a:lnTo>
                  <a:pt x="128285" y="43283"/>
                </a:lnTo>
                <a:lnTo>
                  <a:pt x="125791" y="32559"/>
                </a:lnTo>
                <a:lnTo>
                  <a:pt x="124773" y="30250"/>
                </a:lnTo>
                <a:close/>
              </a:path>
              <a:path w="129540" h="147320">
                <a:moveTo>
                  <a:pt x="78049" y="0"/>
                </a:moveTo>
                <a:lnTo>
                  <a:pt x="72437" y="0"/>
                </a:lnTo>
                <a:lnTo>
                  <a:pt x="67401" y="691"/>
                </a:lnTo>
                <a:lnTo>
                  <a:pt x="35580" y="22093"/>
                </a:lnTo>
                <a:lnTo>
                  <a:pt x="33234" y="25569"/>
                </a:lnTo>
                <a:lnTo>
                  <a:pt x="122709" y="25569"/>
                </a:lnTo>
                <a:lnTo>
                  <a:pt x="89578" y="938"/>
                </a:lnTo>
                <a:lnTo>
                  <a:pt x="78049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16201" y="12071067"/>
            <a:ext cx="0" cy="174741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0"/>
                </a:moveTo>
                <a:lnTo>
                  <a:pt x="0" y="143838"/>
                </a:lnTo>
              </a:path>
            </a:pathLst>
          </a:custGeom>
          <a:ln w="33234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794407" y="12025312"/>
            <a:ext cx="43878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684" y="0"/>
                </a:lnTo>
              </a:path>
            </a:pathLst>
          </a:custGeom>
          <a:ln w="31339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67395" y="12068092"/>
            <a:ext cx="139331" cy="180900"/>
          </a:xfrm>
          <a:custGeom>
            <a:avLst/>
            <a:gdLst/>
            <a:ahLst/>
            <a:cxnLst/>
            <a:rect l="l" t="t" r="r" b="b"/>
            <a:pathLst>
              <a:path w="114934" h="149225">
                <a:moveTo>
                  <a:pt x="14711" y="104876"/>
                </a:moveTo>
                <a:lnTo>
                  <a:pt x="0" y="127252"/>
                </a:lnTo>
                <a:lnTo>
                  <a:pt x="6952" y="132302"/>
                </a:lnTo>
                <a:lnTo>
                  <a:pt x="14194" y="136693"/>
                </a:lnTo>
                <a:lnTo>
                  <a:pt x="53227" y="148665"/>
                </a:lnTo>
                <a:lnTo>
                  <a:pt x="61013" y="149011"/>
                </a:lnTo>
                <a:lnTo>
                  <a:pt x="68458" y="149011"/>
                </a:lnTo>
                <a:lnTo>
                  <a:pt x="103829" y="134016"/>
                </a:lnTo>
                <a:lnTo>
                  <a:pt x="110884" y="122582"/>
                </a:lnTo>
                <a:lnTo>
                  <a:pt x="54385" y="122582"/>
                </a:lnTo>
                <a:lnTo>
                  <a:pt x="46616" y="121074"/>
                </a:lnTo>
                <a:lnTo>
                  <a:pt x="38543" y="118090"/>
                </a:lnTo>
                <a:lnTo>
                  <a:pt x="32474" y="115556"/>
                </a:lnTo>
                <a:lnTo>
                  <a:pt x="26525" y="112535"/>
                </a:lnTo>
                <a:lnTo>
                  <a:pt x="20590" y="108970"/>
                </a:lnTo>
                <a:lnTo>
                  <a:pt x="14711" y="104876"/>
                </a:lnTo>
                <a:close/>
              </a:path>
              <a:path w="114934" h="149225">
                <a:moveTo>
                  <a:pt x="58291" y="0"/>
                </a:moveTo>
                <a:lnTo>
                  <a:pt x="51213" y="0"/>
                </a:lnTo>
                <a:lnTo>
                  <a:pt x="44543" y="984"/>
                </a:lnTo>
                <a:lnTo>
                  <a:pt x="8397" y="30993"/>
                </a:lnTo>
                <a:lnTo>
                  <a:pt x="7078" y="51181"/>
                </a:lnTo>
                <a:lnTo>
                  <a:pt x="8439" y="56982"/>
                </a:lnTo>
                <a:lnTo>
                  <a:pt x="41454" y="83264"/>
                </a:lnTo>
                <a:lnTo>
                  <a:pt x="52029" y="86437"/>
                </a:lnTo>
                <a:lnTo>
                  <a:pt x="56207" y="87704"/>
                </a:lnTo>
                <a:lnTo>
                  <a:pt x="81578" y="99483"/>
                </a:lnTo>
                <a:lnTo>
                  <a:pt x="83306" y="101462"/>
                </a:lnTo>
                <a:lnTo>
                  <a:pt x="84175" y="103818"/>
                </a:lnTo>
                <a:lnTo>
                  <a:pt x="84175" y="111797"/>
                </a:lnTo>
                <a:lnTo>
                  <a:pt x="82217" y="115556"/>
                </a:lnTo>
                <a:lnTo>
                  <a:pt x="74416" y="121179"/>
                </a:lnTo>
                <a:lnTo>
                  <a:pt x="68919" y="122582"/>
                </a:lnTo>
                <a:lnTo>
                  <a:pt x="110884" y="122582"/>
                </a:lnTo>
                <a:lnTo>
                  <a:pt x="113056" y="118090"/>
                </a:lnTo>
                <a:lnTo>
                  <a:pt x="114352" y="111797"/>
                </a:lnTo>
                <a:lnTo>
                  <a:pt x="114415" y="96824"/>
                </a:lnTo>
                <a:lnTo>
                  <a:pt x="113054" y="91295"/>
                </a:lnTo>
                <a:lnTo>
                  <a:pt x="110321" y="86772"/>
                </a:lnTo>
                <a:lnTo>
                  <a:pt x="107609" y="82238"/>
                </a:lnTo>
                <a:lnTo>
                  <a:pt x="65558" y="60218"/>
                </a:lnTo>
                <a:lnTo>
                  <a:pt x="61516" y="58909"/>
                </a:lnTo>
                <a:lnTo>
                  <a:pt x="37318" y="43893"/>
                </a:lnTo>
                <a:lnTo>
                  <a:pt x="37318" y="36658"/>
                </a:lnTo>
                <a:lnTo>
                  <a:pt x="39087" y="33224"/>
                </a:lnTo>
                <a:lnTo>
                  <a:pt x="46176" y="27779"/>
                </a:lnTo>
                <a:lnTo>
                  <a:pt x="51118" y="26418"/>
                </a:lnTo>
                <a:lnTo>
                  <a:pt x="105633" y="26418"/>
                </a:lnTo>
                <a:lnTo>
                  <a:pt x="111137" y="16512"/>
                </a:lnTo>
                <a:lnTo>
                  <a:pt x="71979" y="1098"/>
                </a:lnTo>
                <a:lnTo>
                  <a:pt x="65117" y="274"/>
                </a:lnTo>
                <a:lnTo>
                  <a:pt x="58291" y="0"/>
                </a:lnTo>
                <a:close/>
              </a:path>
              <a:path w="114934" h="149225">
                <a:moveTo>
                  <a:pt x="105633" y="26418"/>
                </a:moveTo>
                <a:lnTo>
                  <a:pt x="63464" y="26418"/>
                </a:lnTo>
                <a:lnTo>
                  <a:pt x="70008" y="27643"/>
                </a:lnTo>
                <a:lnTo>
                  <a:pt x="84175" y="32543"/>
                </a:lnTo>
                <a:lnTo>
                  <a:pt x="91159" y="35862"/>
                </a:lnTo>
                <a:lnTo>
                  <a:pt x="98070" y="40030"/>
                </a:lnTo>
                <a:lnTo>
                  <a:pt x="105633" y="26418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026231" y="12023165"/>
            <a:ext cx="109310" cy="225547"/>
          </a:xfrm>
          <a:custGeom>
            <a:avLst/>
            <a:gdLst/>
            <a:ahLst/>
            <a:cxnLst/>
            <a:rect l="l" t="t" r="r" b="b"/>
            <a:pathLst>
              <a:path w="90170" h="186054">
                <a:moveTo>
                  <a:pt x="51495" y="67840"/>
                </a:moveTo>
                <a:lnTo>
                  <a:pt x="18261" y="67840"/>
                </a:lnTo>
                <a:lnTo>
                  <a:pt x="18261" y="151555"/>
                </a:lnTo>
                <a:lnTo>
                  <a:pt x="19255" y="158236"/>
                </a:lnTo>
                <a:lnTo>
                  <a:pt x="21287" y="163586"/>
                </a:lnTo>
                <a:lnTo>
                  <a:pt x="23287" y="168947"/>
                </a:lnTo>
                <a:lnTo>
                  <a:pt x="53935" y="185795"/>
                </a:lnTo>
                <a:lnTo>
                  <a:pt x="66113" y="185795"/>
                </a:lnTo>
                <a:lnTo>
                  <a:pt x="71558" y="185146"/>
                </a:lnTo>
                <a:lnTo>
                  <a:pt x="81002" y="182622"/>
                </a:lnTo>
                <a:lnTo>
                  <a:pt x="85452" y="180800"/>
                </a:lnTo>
                <a:lnTo>
                  <a:pt x="89630" y="178434"/>
                </a:lnTo>
                <a:lnTo>
                  <a:pt x="89630" y="156372"/>
                </a:lnTo>
                <a:lnTo>
                  <a:pt x="63568" y="156372"/>
                </a:lnTo>
                <a:lnTo>
                  <a:pt x="59202" y="154969"/>
                </a:lnTo>
                <a:lnTo>
                  <a:pt x="53024" y="149335"/>
                </a:lnTo>
                <a:lnTo>
                  <a:pt x="51495" y="144749"/>
                </a:lnTo>
                <a:lnTo>
                  <a:pt x="51495" y="67840"/>
                </a:lnTo>
                <a:close/>
              </a:path>
              <a:path w="90170" h="186054">
                <a:moveTo>
                  <a:pt x="89630" y="151471"/>
                </a:moveTo>
                <a:lnTo>
                  <a:pt x="83086" y="154728"/>
                </a:lnTo>
                <a:lnTo>
                  <a:pt x="76280" y="156372"/>
                </a:lnTo>
                <a:lnTo>
                  <a:pt x="89630" y="156372"/>
                </a:lnTo>
                <a:lnTo>
                  <a:pt x="89630" y="151471"/>
                </a:lnTo>
                <a:close/>
              </a:path>
              <a:path w="90170" h="186054">
                <a:moveTo>
                  <a:pt x="90175" y="39506"/>
                </a:moveTo>
                <a:lnTo>
                  <a:pt x="0" y="39506"/>
                </a:lnTo>
                <a:lnTo>
                  <a:pt x="0" y="67840"/>
                </a:lnTo>
                <a:lnTo>
                  <a:pt x="90175" y="67840"/>
                </a:lnTo>
                <a:lnTo>
                  <a:pt x="90175" y="39506"/>
                </a:lnTo>
                <a:close/>
              </a:path>
              <a:path w="90170" h="186054">
                <a:moveTo>
                  <a:pt x="51495" y="0"/>
                </a:moveTo>
                <a:lnTo>
                  <a:pt x="18261" y="0"/>
                </a:lnTo>
                <a:lnTo>
                  <a:pt x="18261" y="39506"/>
                </a:lnTo>
                <a:lnTo>
                  <a:pt x="51495" y="39506"/>
                </a:lnTo>
                <a:lnTo>
                  <a:pt x="51495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159317" y="12067428"/>
            <a:ext cx="169353" cy="182439"/>
          </a:xfrm>
          <a:custGeom>
            <a:avLst/>
            <a:gdLst/>
            <a:ahLst/>
            <a:cxnLst/>
            <a:rect l="l" t="t" r="r" b="b"/>
            <a:pathLst>
              <a:path w="139700" h="150495">
                <a:moveTo>
                  <a:pt x="70280" y="0"/>
                </a:moveTo>
                <a:lnTo>
                  <a:pt x="29999" y="12798"/>
                </a:lnTo>
                <a:lnTo>
                  <a:pt x="5172" y="45757"/>
                </a:lnTo>
                <a:lnTo>
                  <a:pt x="0" y="74908"/>
                </a:lnTo>
                <a:lnTo>
                  <a:pt x="83" y="77358"/>
                </a:lnTo>
                <a:lnTo>
                  <a:pt x="12494" y="118598"/>
                </a:lnTo>
                <a:lnTo>
                  <a:pt x="44804" y="144655"/>
                </a:lnTo>
                <a:lnTo>
                  <a:pt x="73819" y="150089"/>
                </a:lnTo>
                <a:lnTo>
                  <a:pt x="83414" y="149630"/>
                </a:lnTo>
                <a:lnTo>
                  <a:pt x="121323" y="134163"/>
                </a:lnTo>
                <a:lnTo>
                  <a:pt x="132666" y="123127"/>
                </a:lnTo>
                <a:lnTo>
                  <a:pt x="74364" y="123127"/>
                </a:lnTo>
                <a:lnTo>
                  <a:pt x="66628" y="122540"/>
                </a:lnTo>
                <a:lnTo>
                  <a:pt x="34858" y="94963"/>
                </a:lnTo>
                <a:lnTo>
                  <a:pt x="32962" y="86625"/>
                </a:lnTo>
                <a:lnTo>
                  <a:pt x="138655" y="86625"/>
                </a:lnTo>
                <a:lnTo>
                  <a:pt x="138833" y="84992"/>
                </a:lnTo>
                <a:lnTo>
                  <a:pt x="138963" y="83584"/>
                </a:lnTo>
                <a:lnTo>
                  <a:pt x="139063" y="81861"/>
                </a:lnTo>
                <a:lnTo>
                  <a:pt x="139112" y="74908"/>
                </a:lnTo>
                <a:lnTo>
                  <a:pt x="138927" y="69692"/>
                </a:lnTo>
                <a:lnTo>
                  <a:pt x="138396" y="64835"/>
                </a:lnTo>
                <a:lnTo>
                  <a:pt x="32690" y="64835"/>
                </a:lnTo>
                <a:lnTo>
                  <a:pt x="34260" y="56792"/>
                </a:lnTo>
                <a:lnTo>
                  <a:pt x="62710" y="27619"/>
                </a:lnTo>
                <a:lnTo>
                  <a:pt x="70008" y="26962"/>
                </a:lnTo>
                <a:lnTo>
                  <a:pt x="124686" y="26962"/>
                </a:lnTo>
                <a:lnTo>
                  <a:pt x="121912" y="23151"/>
                </a:lnTo>
                <a:lnTo>
                  <a:pt x="86390" y="1565"/>
                </a:lnTo>
                <a:lnTo>
                  <a:pt x="78599" y="391"/>
                </a:lnTo>
                <a:lnTo>
                  <a:pt x="70280" y="0"/>
                </a:lnTo>
                <a:close/>
              </a:path>
              <a:path w="139700" h="150495">
                <a:moveTo>
                  <a:pt x="113315" y="105975"/>
                </a:moveTo>
                <a:lnTo>
                  <a:pt x="107504" y="111598"/>
                </a:lnTo>
                <a:lnTo>
                  <a:pt x="101609" y="115870"/>
                </a:lnTo>
                <a:lnTo>
                  <a:pt x="89620" y="121682"/>
                </a:lnTo>
                <a:lnTo>
                  <a:pt x="82541" y="123127"/>
                </a:lnTo>
                <a:lnTo>
                  <a:pt x="132666" y="123127"/>
                </a:lnTo>
                <a:lnTo>
                  <a:pt x="113315" y="105975"/>
                </a:lnTo>
                <a:close/>
              </a:path>
              <a:path w="139700" h="150495">
                <a:moveTo>
                  <a:pt x="124686" y="26962"/>
                </a:moveTo>
                <a:lnTo>
                  <a:pt x="75453" y="26962"/>
                </a:lnTo>
                <a:lnTo>
                  <a:pt x="80322" y="27967"/>
                </a:lnTo>
                <a:lnTo>
                  <a:pt x="88845" y="31967"/>
                </a:lnTo>
                <a:lnTo>
                  <a:pt x="106509" y="64835"/>
                </a:lnTo>
                <a:lnTo>
                  <a:pt x="138396" y="64835"/>
                </a:lnTo>
                <a:lnTo>
                  <a:pt x="125935" y="28679"/>
                </a:lnTo>
                <a:lnTo>
                  <a:pt x="124686" y="26962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361750" y="12067748"/>
            <a:ext cx="102382" cy="177821"/>
          </a:xfrm>
          <a:custGeom>
            <a:avLst/>
            <a:gdLst/>
            <a:ahLst/>
            <a:cxnLst/>
            <a:rect l="l" t="t" r="r" b="b"/>
            <a:pathLst>
              <a:path w="84454" h="146684">
                <a:moveTo>
                  <a:pt x="33234" y="2732"/>
                </a:moveTo>
                <a:lnTo>
                  <a:pt x="0" y="2732"/>
                </a:lnTo>
                <a:lnTo>
                  <a:pt x="0" y="146571"/>
                </a:lnTo>
                <a:lnTo>
                  <a:pt x="33234" y="146571"/>
                </a:lnTo>
                <a:lnTo>
                  <a:pt x="33234" y="82353"/>
                </a:lnTo>
                <a:lnTo>
                  <a:pt x="34417" y="74060"/>
                </a:lnTo>
                <a:lnTo>
                  <a:pt x="56385" y="40773"/>
                </a:lnTo>
                <a:lnTo>
                  <a:pt x="73477" y="35150"/>
                </a:lnTo>
                <a:lnTo>
                  <a:pt x="33234" y="35150"/>
                </a:lnTo>
                <a:lnTo>
                  <a:pt x="33234" y="2732"/>
                </a:lnTo>
                <a:close/>
              </a:path>
              <a:path w="84454" h="146684">
                <a:moveTo>
                  <a:pt x="84175" y="0"/>
                </a:moveTo>
                <a:lnTo>
                  <a:pt x="46664" y="14306"/>
                </a:lnTo>
                <a:lnTo>
                  <a:pt x="33234" y="35150"/>
                </a:lnTo>
                <a:lnTo>
                  <a:pt x="73477" y="35150"/>
                </a:lnTo>
                <a:lnTo>
                  <a:pt x="75002" y="34878"/>
                </a:lnTo>
                <a:lnTo>
                  <a:pt x="84175" y="34878"/>
                </a:lnTo>
                <a:lnTo>
                  <a:pt x="84175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513986" y="12071067"/>
            <a:ext cx="0" cy="174741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0"/>
                </a:moveTo>
                <a:lnTo>
                  <a:pt x="0" y="143838"/>
                </a:lnTo>
              </a:path>
            </a:pathLst>
          </a:custGeom>
          <a:ln w="33234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92192" y="12025312"/>
            <a:ext cx="43878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684" y="0"/>
                </a:lnTo>
              </a:path>
            </a:pathLst>
          </a:custGeom>
          <a:ln w="31339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569802" y="12067417"/>
            <a:ext cx="186288" cy="182439"/>
          </a:xfrm>
          <a:custGeom>
            <a:avLst/>
            <a:gdLst/>
            <a:ahLst/>
            <a:cxnLst/>
            <a:rect l="l" t="t" r="r" b="b"/>
            <a:pathLst>
              <a:path w="153670" h="150495">
                <a:moveTo>
                  <a:pt x="76814" y="0"/>
                </a:moveTo>
                <a:lnTo>
                  <a:pt x="39390" y="9262"/>
                </a:lnTo>
                <a:lnTo>
                  <a:pt x="9053" y="39448"/>
                </a:lnTo>
                <a:lnTo>
                  <a:pt x="0" y="75735"/>
                </a:lnTo>
                <a:lnTo>
                  <a:pt x="357" y="83265"/>
                </a:lnTo>
                <a:lnTo>
                  <a:pt x="16828" y="123048"/>
                </a:lnTo>
                <a:lnTo>
                  <a:pt x="53052" y="146809"/>
                </a:lnTo>
                <a:lnTo>
                  <a:pt x="76269" y="150100"/>
                </a:lnTo>
                <a:lnTo>
                  <a:pt x="84423" y="149726"/>
                </a:lnTo>
                <a:lnTo>
                  <a:pt x="126077" y="132753"/>
                </a:lnTo>
                <a:lnTo>
                  <a:pt x="137077" y="121504"/>
                </a:lnTo>
                <a:lnTo>
                  <a:pt x="70500" y="121504"/>
                </a:lnTo>
                <a:lnTo>
                  <a:pt x="64678" y="120279"/>
                </a:lnTo>
                <a:lnTo>
                  <a:pt x="36480" y="93033"/>
                </a:lnTo>
                <a:lnTo>
                  <a:pt x="34302" y="87494"/>
                </a:lnTo>
                <a:lnTo>
                  <a:pt x="33298" y="81913"/>
                </a:lnTo>
                <a:lnTo>
                  <a:pt x="33234" y="68479"/>
                </a:lnTo>
                <a:lnTo>
                  <a:pt x="34218" y="62584"/>
                </a:lnTo>
                <a:lnTo>
                  <a:pt x="63861" y="30114"/>
                </a:lnTo>
                <a:lnTo>
                  <a:pt x="69777" y="28889"/>
                </a:lnTo>
                <a:lnTo>
                  <a:pt x="137756" y="28889"/>
                </a:lnTo>
                <a:lnTo>
                  <a:pt x="136532" y="27247"/>
                </a:lnTo>
                <a:lnTo>
                  <a:pt x="100282" y="3299"/>
                </a:lnTo>
                <a:lnTo>
                  <a:pt x="84960" y="366"/>
                </a:lnTo>
                <a:lnTo>
                  <a:pt x="76814" y="0"/>
                </a:lnTo>
                <a:close/>
              </a:path>
              <a:path w="153670" h="150495">
                <a:moveTo>
                  <a:pt x="137756" y="28889"/>
                </a:moveTo>
                <a:lnTo>
                  <a:pt x="82772" y="28889"/>
                </a:lnTo>
                <a:lnTo>
                  <a:pt x="88677" y="30114"/>
                </a:lnTo>
                <a:lnTo>
                  <a:pt x="99326" y="35004"/>
                </a:lnTo>
                <a:lnTo>
                  <a:pt x="120066" y="68479"/>
                </a:lnTo>
                <a:lnTo>
                  <a:pt x="120132" y="81913"/>
                </a:lnTo>
                <a:lnTo>
                  <a:pt x="119137" y="87766"/>
                </a:lnTo>
                <a:lnTo>
                  <a:pt x="89484" y="120279"/>
                </a:lnTo>
                <a:lnTo>
                  <a:pt x="83484" y="121504"/>
                </a:lnTo>
                <a:lnTo>
                  <a:pt x="137077" y="121504"/>
                </a:lnTo>
                <a:lnTo>
                  <a:pt x="153000" y="82714"/>
                </a:lnTo>
                <a:lnTo>
                  <a:pt x="153367" y="74636"/>
                </a:lnTo>
                <a:lnTo>
                  <a:pt x="153009" y="67009"/>
                </a:lnTo>
                <a:lnTo>
                  <a:pt x="140798" y="32968"/>
                </a:lnTo>
                <a:lnTo>
                  <a:pt x="137756" y="28889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873271" y="12004349"/>
            <a:ext cx="180900" cy="244792"/>
          </a:xfrm>
          <a:custGeom>
            <a:avLst/>
            <a:gdLst/>
            <a:ahLst/>
            <a:cxnLst/>
            <a:rect l="l" t="t" r="r" b="b"/>
            <a:pathLst>
              <a:path w="149225" h="201929">
                <a:moveTo>
                  <a:pt x="66594" y="52029"/>
                </a:moveTo>
                <a:lnTo>
                  <a:pt x="58071" y="52029"/>
                </a:lnTo>
                <a:lnTo>
                  <a:pt x="49778" y="53673"/>
                </a:lnTo>
                <a:lnTo>
                  <a:pt x="15997" y="76419"/>
                </a:lnTo>
                <a:lnTo>
                  <a:pt x="349" y="117935"/>
                </a:lnTo>
                <a:lnTo>
                  <a:pt x="0" y="126666"/>
                </a:lnTo>
                <a:lnTo>
                  <a:pt x="0" y="127210"/>
                </a:lnTo>
                <a:lnTo>
                  <a:pt x="8807" y="165759"/>
                </a:lnTo>
                <a:lnTo>
                  <a:pt x="36131" y="194218"/>
                </a:lnTo>
                <a:lnTo>
                  <a:pt x="58207" y="201847"/>
                </a:lnTo>
                <a:lnTo>
                  <a:pt x="66751" y="201847"/>
                </a:lnTo>
                <a:lnTo>
                  <a:pt x="106893" y="185244"/>
                </a:lnTo>
                <a:lnTo>
                  <a:pt x="115776" y="174884"/>
                </a:lnTo>
                <a:lnTo>
                  <a:pt x="148749" y="174884"/>
                </a:lnTo>
                <a:lnTo>
                  <a:pt x="148749" y="173251"/>
                </a:lnTo>
                <a:lnTo>
                  <a:pt x="68898" y="173251"/>
                </a:lnTo>
                <a:lnTo>
                  <a:pt x="63600" y="172162"/>
                </a:lnTo>
                <a:lnTo>
                  <a:pt x="34326" y="140383"/>
                </a:lnTo>
                <a:lnTo>
                  <a:pt x="33245" y="134121"/>
                </a:lnTo>
                <a:lnTo>
                  <a:pt x="33245" y="119587"/>
                </a:lnTo>
                <a:lnTo>
                  <a:pt x="53652" y="85861"/>
                </a:lnTo>
                <a:lnTo>
                  <a:pt x="148749" y="80636"/>
                </a:lnTo>
                <a:lnTo>
                  <a:pt x="148749" y="77358"/>
                </a:lnTo>
                <a:lnTo>
                  <a:pt x="115514" y="77358"/>
                </a:lnTo>
                <a:lnTo>
                  <a:pt x="111334" y="72480"/>
                </a:lnTo>
                <a:lnTo>
                  <a:pt x="106678" y="67901"/>
                </a:lnTo>
                <a:lnTo>
                  <a:pt x="75048" y="52508"/>
                </a:lnTo>
                <a:lnTo>
                  <a:pt x="66594" y="52029"/>
                </a:lnTo>
                <a:close/>
              </a:path>
              <a:path w="149225" h="201929">
                <a:moveTo>
                  <a:pt x="148749" y="174884"/>
                </a:moveTo>
                <a:lnTo>
                  <a:pt x="115776" y="174884"/>
                </a:lnTo>
                <a:lnTo>
                  <a:pt x="115514" y="198863"/>
                </a:lnTo>
                <a:lnTo>
                  <a:pt x="148749" y="198863"/>
                </a:lnTo>
                <a:lnTo>
                  <a:pt x="148749" y="174884"/>
                </a:lnTo>
                <a:close/>
              </a:path>
              <a:path w="149225" h="201929">
                <a:moveTo>
                  <a:pt x="148749" y="80636"/>
                </a:moveTo>
                <a:lnTo>
                  <a:pt x="79945" y="80636"/>
                </a:lnTo>
                <a:lnTo>
                  <a:pt x="85191" y="81714"/>
                </a:lnTo>
                <a:lnTo>
                  <a:pt x="95326" y="86081"/>
                </a:lnTo>
                <a:lnTo>
                  <a:pt x="116016" y="119587"/>
                </a:lnTo>
                <a:lnTo>
                  <a:pt x="116048" y="134121"/>
                </a:lnTo>
                <a:lnTo>
                  <a:pt x="114901" y="140425"/>
                </a:lnTo>
                <a:lnTo>
                  <a:pt x="85191" y="172162"/>
                </a:lnTo>
                <a:lnTo>
                  <a:pt x="79945" y="173251"/>
                </a:lnTo>
                <a:lnTo>
                  <a:pt x="148749" y="173251"/>
                </a:lnTo>
                <a:lnTo>
                  <a:pt x="148749" y="80636"/>
                </a:lnTo>
                <a:close/>
              </a:path>
              <a:path w="149225" h="201929">
                <a:moveTo>
                  <a:pt x="148749" y="0"/>
                </a:moveTo>
                <a:lnTo>
                  <a:pt x="115514" y="0"/>
                </a:lnTo>
                <a:lnTo>
                  <a:pt x="115514" y="77358"/>
                </a:lnTo>
                <a:lnTo>
                  <a:pt x="148749" y="77358"/>
                </a:lnTo>
                <a:lnTo>
                  <a:pt x="148749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087271" y="12067428"/>
            <a:ext cx="169353" cy="182439"/>
          </a:xfrm>
          <a:custGeom>
            <a:avLst/>
            <a:gdLst/>
            <a:ahLst/>
            <a:cxnLst/>
            <a:rect l="l" t="t" r="r" b="b"/>
            <a:pathLst>
              <a:path w="139700" h="150495">
                <a:moveTo>
                  <a:pt x="70280" y="0"/>
                </a:moveTo>
                <a:lnTo>
                  <a:pt x="29999" y="12798"/>
                </a:lnTo>
                <a:lnTo>
                  <a:pt x="5172" y="45757"/>
                </a:lnTo>
                <a:lnTo>
                  <a:pt x="0" y="74908"/>
                </a:lnTo>
                <a:lnTo>
                  <a:pt x="83" y="77358"/>
                </a:lnTo>
                <a:lnTo>
                  <a:pt x="12494" y="118598"/>
                </a:lnTo>
                <a:lnTo>
                  <a:pt x="44804" y="144655"/>
                </a:lnTo>
                <a:lnTo>
                  <a:pt x="73819" y="150089"/>
                </a:lnTo>
                <a:lnTo>
                  <a:pt x="83412" y="149630"/>
                </a:lnTo>
                <a:lnTo>
                  <a:pt x="121323" y="134163"/>
                </a:lnTo>
                <a:lnTo>
                  <a:pt x="132666" y="123127"/>
                </a:lnTo>
                <a:lnTo>
                  <a:pt x="74364" y="123127"/>
                </a:lnTo>
                <a:lnTo>
                  <a:pt x="66627" y="122540"/>
                </a:lnTo>
                <a:lnTo>
                  <a:pt x="34858" y="94963"/>
                </a:lnTo>
                <a:lnTo>
                  <a:pt x="32962" y="86625"/>
                </a:lnTo>
                <a:lnTo>
                  <a:pt x="138655" y="86625"/>
                </a:lnTo>
                <a:lnTo>
                  <a:pt x="138833" y="84992"/>
                </a:lnTo>
                <a:lnTo>
                  <a:pt x="138963" y="83584"/>
                </a:lnTo>
                <a:lnTo>
                  <a:pt x="139063" y="81861"/>
                </a:lnTo>
                <a:lnTo>
                  <a:pt x="139112" y="74908"/>
                </a:lnTo>
                <a:lnTo>
                  <a:pt x="138927" y="69692"/>
                </a:lnTo>
                <a:lnTo>
                  <a:pt x="138396" y="64835"/>
                </a:lnTo>
                <a:lnTo>
                  <a:pt x="32690" y="64835"/>
                </a:lnTo>
                <a:lnTo>
                  <a:pt x="34260" y="56792"/>
                </a:lnTo>
                <a:lnTo>
                  <a:pt x="62708" y="27619"/>
                </a:lnTo>
                <a:lnTo>
                  <a:pt x="70008" y="26962"/>
                </a:lnTo>
                <a:lnTo>
                  <a:pt x="124679" y="26962"/>
                </a:lnTo>
                <a:lnTo>
                  <a:pt x="121902" y="23151"/>
                </a:lnTo>
                <a:lnTo>
                  <a:pt x="86388" y="1565"/>
                </a:lnTo>
                <a:lnTo>
                  <a:pt x="78599" y="391"/>
                </a:lnTo>
                <a:lnTo>
                  <a:pt x="70280" y="0"/>
                </a:lnTo>
                <a:close/>
              </a:path>
              <a:path w="139700" h="150495">
                <a:moveTo>
                  <a:pt x="113315" y="105975"/>
                </a:moveTo>
                <a:lnTo>
                  <a:pt x="107504" y="111598"/>
                </a:lnTo>
                <a:lnTo>
                  <a:pt x="101609" y="115870"/>
                </a:lnTo>
                <a:lnTo>
                  <a:pt x="89620" y="121682"/>
                </a:lnTo>
                <a:lnTo>
                  <a:pt x="82531" y="123127"/>
                </a:lnTo>
                <a:lnTo>
                  <a:pt x="132666" y="123127"/>
                </a:lnTo>
                <a:lnTo>
                  <a:pt x="113315" y="105975"/>
                </a:lnTo>
                <a:close/>
              </a:path>
              <a:path w="139700" h="150495">
                <a:moveTo>
                  <a:pt x="124679" y="26962"/>
                </a:moveTo>
                <a:lnTo>
                  <a:pt x="75453" y="26962"/>
                </a:lnTo>
                <a:lnTo>
                  <a:pt x="80322" y="27967"/>
                </a:lnTo>
                <a:lnTo>
                  <a:pt x="88845" y="31967"/>
                </a:lnTo>
                <a:lnTo>
                  <a:pt x="106509" y="64835"/>
                </a:lnTo>
                <a:lnTo>
                  <a:pt x="138396" y="64835"/>
                </a:lnTo>
                <a:lnTo>
                  <a:pt x="125931" y="28679"/>
                </a:lnTo>
                <a:lnTo>
                  <a:pt x="124679" y="26962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386782" y="12014265"/>
            <a:ext cx="179360" cy="231706"/>
          </a:xfrm>
          <a:custGeom>
            <a:avLst/>
            <a:gdLst/>
            <a:ahLst/>
            <a:cxnLst/>
            <a:rect l="l" t="t" r="r" b="b"/>
            <a:pathLst>
              <a:path w="147954" h="191134">
                <a:moveTo>
                  <a:pt x="75180" y="0"/>
                </a:moveTo>
                <a:lnTo>
                  <a:pt x="0" y="0"/>
                </a:lnTo>
                <a:lnTo>
                  <a:pt x="0" y="190685"/>
                </a:lnTo>
                <a:lnTo>
                  <a:pt x="33234" y="190685"/>
                </a:lnTo>
                <a:lnTo>
                  <a:pt x="33234" y="129399"/>
                </a:lnTo>
                <a:lnTo>
                  <a:pt x="71191" y="129399"/>
                </a:lnTo>
                <a:lnTo>
                  <a:pt x="113993" y="119959"/>
                </a:lnTo>
                <a:lnTo>
                  <a:pt x="137746" y="99148"/>
                </a:lnTo>
                <a:lnTo>
                  <a:pt x="33234" y="99148"/>
                </a:lnTo>
                <a:lnTo>
                  <a:pt x="33234" y="30218"/>
                </a:lnTo>
                <a:lnTo>
                  <a:pt x="139441" y="30218"/>
                </a:lnTo>
                <a:lnTo>
                  <a:pt x="139252" y="29779"/>
                </a:lnTo>
                <a:lnTo>
                  <a:pt x="105284" y="4481"/>
                </a:lnTo>
                <a:lnTo>
                  <a:pt x="83299" y="279"/>
                </a:lnTo>
                <a:lnTo>
                  <a:pt x="75180" y="0"/>
                </a:lnTo>
                <a:close/>
              </a:path>
              <a:path w="147954" h="191134">
                <a:moveTo>
                  <a:pt x="139441" y="30218"/>
                </a:moveTo>
                <a:lnTo>
                  <a:pt x="72322" y="30218"/>
                </a:lnTo>
                <a:lnTo>
                  <a:pt x="81275" y="30758"/>
                </a:lnTo>
                <a:lnTo>
                  <a:pt x="89270" y="32375"/>
                </a:lnTo>
                <a:lnTo>
                  <a:pt x="113538" y="63746"/>
                </a:lnTo>
                <a:lnTo>
                  <a:pt x="113598" y="64971"/>
                </a:lnTo>
                <a:lnTo>
                  <a:pt x="112905" y="72145"/>
                </a:lnTo>
                <a:lnTo>
                  <a:pt x="81384" y="98551"/>
                </a:lnTo>
                <a:lnTo>
                  <a:pt x="72322" y="99148"/>
                </a:lnTo>
                <a:lnTo>
                  <a:pt x="137746" y="99148"/>
                </a:lnTo>
                <a:lnTo>
                  <a:pt x="147649" y="63746"/>
                </a:lnTo>
                <a:lnTo>
                  <a:pt x="147335" y="56697"/>
                </a:lnTo>
                <a:lnTo>
                  <a:pt x="146392" y="49985"/>
                </a:lnTo>
                <a:lnTo>
                  <a:pt x="144818" y="43615"/>
                </a:lnTo>
                <a:lnTo>
                  <a:pt x="142613" y="37590"/>
                </a:lnTo>
                <a:lnTo>
                  <a:pt x="139441" y="30218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596157" y="12067748"/>
            <a:ext cx="102382" cy="177821"/>
          </a:xfrm>
          <a:custGeom>
            <a:avLst/>
            <a:gdLst/>
            <a:ahLst/>
            <a:cxnLst/>
            <a:rect l="l" t="t" r="r" b="b"/>
            <a:pathLst>
              <a:path w="84454" h="146684">
                <a:moveTo>
                  <a:pt x="33234" y="2732"/>
                </a:moveTo>
                <a:lnTo>
                  <a:pt x="0" y="2732"/>
                </a:lnTo>
                <a:lnTo>
                  <a:pt x="0" y="146571"/>
                </a:lnTo>
                <a:lnTo>
                  <a:pt x="33234" y="146571"/>
                </a:lnTo>
                <a:lnTo>
                  <a:pt x="33234" y="82353"/>
                </a:lnTo>
                <a:lnTo>
                  <a:pt x="34407" y="74060"/>
                </a:lnTo>
                <a:lnTo>
                  <a:pt x="56385" y="40773"/>
                </a:lnTo>
                <a:lnTo>
                  <a:pt x="73477" y="35150"/>
                </a:lnTo>
                <a:lnTo>
                  <a:pt x="33234" y="35150"/>
                </a:lnTo>
                <a:lnTo>
                  <a:pt x="33234" y="2732"/>
                </a:lnTo>
                <a:close/>
              </a:path>
              <a:path w="84454" h="146684">
                <a:moveTo>
                  <a:pt x="84175" y="0"/>
                </a:moveTo>
                <a:lnTo>
                  <a:pt x="46664" y="14306"/>
                </a:lnTo>
                <a:lnTo>
                  <a:pt x="33234" y="35150"/>
                </a:lnTo>
                <a:lnTo>
                  <a:pt x="73477" y="35150"/>
                </a:lnTo>
                <a:lnTo>
                  <a:pt x="75002" y="34878"/>
                </a:lnTo>
                <a:lnTo>
                  <a:pt x="84175" y="34878"/>
                </a:lnTo>
                <a:lnTo>
                  <a:pt x="84175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716360" y="12067417"/>
            <a:ext cx="186288" cy="182439"/>
          </a:xfrm>
          <a:custGeom>
            <a:avLst/>
            <a:gdLst/>
            <a:ahLst/>
            <a:cxnLst/>
            <a:rect l="l" t="t" r="r" b="b"/>
            <a:pathLst>
              <a:path w="153670" h="150495">
                <a:moveTo>
                  <a:pt x="76814" y="0"/>
                </a:moveTo>
                <a:lnTo>
                  <a:pt x="39390" y="9262"/>
                </a:lnTo>
                <a:lnTo>
                  <a:pt x="9053" y="39448"/>
                </a:lnTo>
                <a:lnTo>
                  <a:pt x="0" y="75735"/>
                </a:lnTo>
                <a:lnTo>
                  <a:pt x="357" y="83265"/>
                </a:lnTo>
                <a:lnTo>
                  <a:pt x="16828" y="123048"/>
                </a:lnTo>
                <a:lnTo>
                  <a:pt x="53052" y="146809"/>
                </a:lnTo>
                <a:lnTo>
                  <a:pt x="76269" y="150100"/>
                </a:lnTo>
                <a:lnTo>
                  <a:pt x="84423" y="149726"/>
                </a:lnTo>
                <a:lnTo>
                  <a:pt x="126077" y="132753"/>
                </a:lnTo>
                <a:lnTo>
                  <a:pt x="137077" y="121504"/>
                </a:lnTo>
                <a:lnTo>
                  <a:pt x="70500" y="121504"/>
                </a:lnTo>
                <a:lnTo>
                  <a:pt x="64678" y="120279"/>
                </a:lnTo>
                <a:lnTo>
                  <a:pt x="36480" y="93033"/>
                </a:lnTo>
                <a:lnTo>
                  <a:pt x="34302" y="87494"/>
                </a:lnTo>
                <a:lnTo>
                  <a:pt x="33298" y="81913"/>
                </a:lnTo>
                <a:lnTo>
                  <a:pt x="33234" y="68479"/>
                </a:lnTo>
                <a:lnTo>
                  <a:pt x="34218" y="62584"/>
                </a:lnTo>
                <a:lnTo>
                  <a:pt x="63861" y="30114"/>
                </a:lnTo>
                <a:lnTo>
                  <a:pt x="69777" y="28889"/>
                </a:lnTo>
                <a:lnTo>
                  <a:pt x="137756" y="28889"/>
                </a:lnTo>
                <a:lnTo>
                  <a:pt x="136532" y="27247"/>
                </a:lnTo>
                <a:lnTo>
                  <a:pt x="100282" y="3299"/>
                </a:lnTo>
                <a:lnTo>
                  <a:pt x="84960" y="366"/>
                </a:lnTo>
                <a:lnTo>
                  <a:pt x="76814" y="0"/>
                </a:lnTo>
                <a:close/>
              </a:path>
              <a:path w="153670" h="150495">
                <a:moveTo>
                  <a:pt x="137756" y="28889"/>
                </a:moveTo>
                <a:lnTo>
                  <a:pt x="82772" y="28889"/>
                </a:lnTo>
                <a:lnTo>
                  <a:pt x="88677" y="30114"/>
                </a:lnTo>
                <a:lnTo>
                  <a:pt x="99326" y="35004"/>
                </a:lnTo>
                <a:lnTo>
                  <a:pt x="120066" y="68479"/>
                </a:lnTo>
                <a:lnTo>
                  <a:pt x="120132" y="81913"/>
                </a:lnTo>
                <a:lnTo>
                  <a:pt x="119137" y="87766"/>
                </a:lnTo>
                <a:lnTo>
                  <a:pt x="89484" y="120279"/>
                </a:lnTo>
                <a:lnTo>
                  <a:pt x="83484" y="121504"/>
                </a:lnTo>
                <a:lnTo>
                  <a:pt x="137077" y="121504"/>
                </a:lnTo>
                <a:lnTo>
                  <a:pt x="153000" y="82714"/>
                </a:lnTo>
                <a:lnTo>
                  <a:pt x="153367" y="74636"/>
                </a:lnTo>
                <a:lnTo>
                  <a:pt x="153009" y="67009"/>
                </a:lnTo>
                <a:lnTo>
                  <a:pt x="140798" y="32968"/>
                </a:lnTo>
                <a:lnTo>
                  <a:pt x="137756" y="28889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927374" y="12004349"/>
            <a:ext cx="180900" cy="244792"/>
          </a:xfrm>
          <a:custGeom>
            <a:avLst/>
            <a:gdLst/>
            <a:ahLst/>
            <a:cxnLst/>
            <a:rect l="l" t="t" r="r" b="b"/>
            <a:pathLst>
              <a:path w="149225" h="201929">
                <a:moveTo>
                  <a:pt x="66594" y="52029"/>
                </a:moveTo>
                <a:lnTo>
                  <a:pt x="58071" y="52029"/>
                </a:lnTo>
                <a:lnTo>
                  <a:pt x="49778" y="53673"/>
                </a:lnTo>
                <a:lnTo>
                  <a:pt x="15992" y="76419"/>
                </a:lnTo>
                <a:lnTo>
                  <a:pt x="349" y="117935"/>
                </a:lnTo>
                <a:lnTo>
                  <a:pt x="0" y="126666"/>
                </a:lnTo>
                <a:lnTo>
                  <a:pt x="0" y="127210"/>
                </a:lnTo>
                <a:lnTo>
                  <a:pt x="8807" y="165759"/>
                </a:lnTo>
                <a:lnTo>
                  <a:pt x="36129" y="194218"/>
                </a:lnTo>
                <a:lnTo>
                  <a:pt x="58207" y="201847"/>
                </a:lnTo>
                <a:lnTo>
                  <a:pt x="66751" y="201847"/>
                </a:lnTo>
                <a:lnTo>
                  <a:pt x="106892" y="185244"/>
                </a:lnTo>
                <a:lnTo>
                  <a:pt x="115776" y="174884"/>
                </a:lnTo>
                <a:lnTo>
                  <a:pt x="148738" y="174884"/>
                </a:lnTo>
                <a:lnTo>
                  <a:pt x="148738" y="173251"/>
                </a:lnTo>
                <a:lnTo>
                  <a:pt x="68898" y="173251"/>
                </a:lnTo>
                <a:lnTo>
                  <a:pt x="63600" y="172162"/>
                </a:lnTo>
                <a:lnTo>
                  <a:pt x="34316" y="140383"/>
                </a:lnTo>
                <a:lnTo>
                  <a:pt x="33234" y="134121"/>
                </a:lnTo>
                <a:lnTo>
                  <a:pt x="33234" y="119587"/>
                </a:lnTo>
                <a:lnTo>
                  <a:pt x="53642" y="85861"/>
                </a:lnTo>
                <a:lnTo>
                  <a:pt x="148738" y="80636"/>
                </a:lnTo>
                <a:lnTo>
                  <a:pt x="148738" y="77358"/>
                </a:lnTo>
                <a:lnTo>
                  <a:pt x="115514" y="77358"/>
                </a:lnTo>
                <a:lnTo>
                  <a:pt x="111330" y="72480"/>
                </a:lnTo>
                <a:lnTo>
                  <a:pt x="106674" y="67901"/>
                </a:lnTo>
                <a:lnTo>
                  <a:pt x="75048" y="52508"/>
                </a:lnTo>
                <a:lnTo>
                  <a:pt x="66594" y="52029"/>
                </a:lnTo>
                <a:close/>
              </a:path>
              <a:path w="149225" h="201929">
                <a:moveTo>
                  <a:pt x="148738" y="174884"/>
                </a:moveTo>
                <a:lnTo>
                  <a:pt x="115776" y="174884"/>
                </a:lnTo>
                <a:lnTo>
                  <a:pt x="115514" y="198863"/>
                </a:lnTo>
                <a:lnTo>
                  <a:pt x="148738" y="198863"/>
                </a:lnTo>
                <a:lnTo>
                  <a:pt x="148738" y="174884"/>
                </a:lnTo>
                <a:close/>
              </a:path>
              <a:path w="149225" h="201929">
                <a:moveTo>
                  <a:pt x="148738" y="80636"/>
                </a:moveTo>
                <a:lnTo>
                  <a:pt x="79945" y="80636"/>
                </a:lnTo>
                <a:lnTo>
                  <a:pt x="85191" y="81714"/>
                </a:lnTo>
                <a:lnTo>
                  <a:pt x="95326" y="86081"/>
                </a:lnTo>
                <a:lnTo>
                  <a:pt x="116016" y="119587"/>
                </a:lnTo>
                <a:lnTo>
                  <a:pt x="116048" y="134121"/>
                </a:lnTo>
                <a:lnTo>
                  <a:pt x="114901" y="140425"/>
                </a:lnTo>
                <a:lnTo>
                  <a:pt x="85191" y="172162"/>
                </a:lnTo>
                <a:lnTo>
                  <a:pt x="79945" y="173251"/>
                </a:lnTo>
                <a:lnTo>
                  <a:pt x="148738" y="173251"/>
                </a:lnTo>
                <a:lnTo>
                  <a:pt x="148738" y="80636"/>
                </a:lnTo>
                <a:close/>
              </a:path>
              <a:path w="149225" h="201929">
                <a:moveTo>
                  <a:pt x="148738" y="0"/>
                </a:moveTo>
                <a:lnTo>
                  <a:pt x="115514" y="0"/>
                </a:lnTo>
                <a:lnTo>
                  <a:pt x="115514" y="77358"/>
                </a:lnTo>
                <a:lnTo>
                  <a:pt x="148738" y="77358"/>
                </a:lnTo>
                <a:lnTo>
                  <a:pt x="148738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148967" y="12071060"/>
            <a:ext cx="157035" cy="178590"/>
          </a:xfrm>
          <a:custGeom>
            <a:avLst/>
            <a:gdLst/>
            <a:ahLst/>
            <a:cxnLst/>
            <a:rect l="l" t="t" r="r" b="b"/>
            <a:pathLst>
              <a:path w="129540" h="147320">
                <a:moveTo>
                  <a:pt x="33234" y="0"/>
                </a:moveTo>
                <a:lnTo>
                  <a:pt x="0" y="0"/>
                </a:lnTo>
                <a:lnTo>
                  <a:pt x="0" y="91536"/>
                </a:lnTo>
                <a:lnTo>
                  <a:pt x="13308" y="131838"/>
                </a:lnTo>
                <a:lnTo>
                  <a:pt x="51066" y="146822"/>
                </a:lnTo>
                <a:lnTo>
                  <a:pt x="58977" y="146351"/>
                </a:lnTo>
                <a:lnTo>
                  <a:pt x="95881" y="121273"/>
                </a:lnTo>
                <a:lnTo>
                  <a:pt x="129126" y="121273"/>
                </a:lnTo>
                <a:lnTo>
                  <a:pt x="129126" y="116593"/>
                </a:lnTo>
                <a:lnTo>
                  <a:pt x="54019" y="116593"/>
                </a:lnTo>
                <a:lnTo>
                  <a:pt x="46501" y="113546"/>
                </a:lnTo>
                <a:lnTo>
                  <a:pt x="33234" y="81536"/>
                </a:lnTo>
                <a:lnTo>
                  <a:pt x="33234" y="0"/>
                </a:lnTo>
                <a:close/>
              </a:path>
              <a:path w="129540" h="147320">
                <a:moveTo>
                  <a:pt x="129126" y="121273"/>
                </a:moveTo>
                <a:lnTo>
                  <a:pt x="95881" y="121273"/>
                </a:lnTo>
                <a:lnTo>
                  <a:pt x="95881" y="143838"/>
                </a:lnTo>
                <a:lnTo>
                  <a:pt x="129126" y="143838"/>
                </a:lnTo>
                <a:lnTo>
                  <a:pt x="129126" y="121273"/>
                </a:lnTo>
                <a:close/>
              </a:path>
              <a:path w="129540" h="147320">
                <a:moveTo>
                  <a:pt x="129126" y="0"/>
                </a:moveTo>
                <a:lnTo>
                  <a:pt x="95881" y="0"/>
                </a:lnTo>
                <a:lnTo>
                  <a:pt x="95843" y="81536"/>
                </a:lnTo>
                <a:lnTo>
                  <a:pt x="95325" y="88946"/>
                </a:lnTo>
                <a:lnTo>
                  <a:pt x="73296" y="116593"/>
                </a:lnTo>
                <a:lnTo>
                  <a:pt x="129126" y="116593"/>
                </a:lnTo>
                <a:lnTo>
                  <a:pt x="129126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339511" y="12067429"/>
            <a:ext cx="162425" cy="182439"/>
          </a:xfrm>
          <a:custGeom>
            <a:avLst/>
            <a:gdLst/>
            <a:ahLst/>
            <a:cxnLst/>
            <a:rect l="l" t="t" r="r" b="b"/>
            <a:pathLst>
              <a:path w="133984" h="150495">
                <a:moveTo>
                  <a:pt x="74908" y="0"/>
                </a:moveTo>
                <a:lnTo>
                  <a:pt x="32242" y="13041"/>
                </a:lnTo>
                <a:lnTo>
                  <a:pt x="5622" y="46166"/>
                </a:lnTo>
                <a:lnTo>
                  <a:pt x="0" y="75180"/>
                </a:lnTo>
                <a:lnTo>
                  <a:pt x="0" y="75725"/>
                </a:lnTo>
                <a:lnTo>
                  <a:pt x="12358" y="117334"/>
                </a:lnTo>
                <a:lnTo>
                  <a:pt x="44941" y="144236"/>
                </a:lnTo>
                <a:lnTo>
                  <a:pt x="74636" y="150089"/>
                </a:lnTo>
                <a:lnTo>
                  <a:pt x="84662" y="149622"/>
                </a:lnTo>
                <a:lnTo>
                  <a:pt x="122102" y="133988"/>
                </a:lnTo>
                <a:lnTo>
                  <a:pt x="133472" y="123127"/>
                </a:lnTo>
                <a:lnTo>
                  <a:pt x="131817" y="121493"/>
                </a:lnTo>
                <a:lnTo>
                  <a:pt x="69914" y="121493"/>
                </a:lnTo>
                <a:lnTo>
                  <a:pt x="64102" y="120268"/>
                </a:lnTo>
                <a:lnTo>
                  <a:pt x="34271" y="87526"/>
                </a:lnTo>
                <a:lnTo>
                  <a:pt x="33234" y="81547"/>
                </a:lnTo>
                <a:lnTo>
                  <a:pt x="33234" y="68469"/>
                </a:lnTo>
                <a:lnTo>
                  <a:pt x="52940" y="34993"/>
                </a:lnTo>
                <a:lnTo>
                  <a:pt x="68647" y="28878"/>
                </a:lnTo>
                <a:lnTo>
                  <a:pt x="128594" y="28878"/>
                </a:lnTo>
                <a:lnTo>
                  <a:pt x="132383" y="24784"/>
                </a:lnTo>
                <a:lnTo>
                  <a:pt x="93605" y="1702"/>
                </a:lnTo>
                <a:lnTo>
                  <a:pt x="84691" y="425"/>
                </a:lnTo>
                <a:lnTo>
                  <a:pt x="74908" y="0"/>
                </a:lnTo>
                <a:close/>
              </a:path>
              <a:path w="133984" h="150495">
                <a:moveTo>
                  <a:pt x="113598" y="103515"/>
                </a:moveTo>
                <a:lnTo>
                  <a:pt x="108321" y="108782"/>
                </a:lnTo>
                <a:lnTo>
                  <a:pt x="102740" y="113096"/>
                </a:lnTo>
                <a:lnTo>
                  <a:pt x="90939" y="119818"/>
                </a:lnTo>
                <a:lnTo>
                  <a:pt x="84081" y="121493"/>
                </a:lnTo>
                <a:lnTo>
                  <a:pt x="131817" y="121493"/>
                </a:lnTo>
                <a:lnTo>
                  <a:pt x="113598" y="103515"/>
                </a:lnTo>
                <a:close/>
              </a:path>
              <a:path w="133984" h="150495">
                <a:moveTo>
                  <a:pt x="128594" y="28878"/>
                </a:moveTo>
                <a:lnTo>
                  <a:pt x="82992" y="28878"/>
                </a:lnTo>
                <a:lnTo>
                  <a:pt x="90028" y="30554"/>
                </a:lnTo>
                <a:lnTo>
                  <a:pt x="101473" y="37276"/>
                </a:lnTo>
                <a:lnTo>
                  <a:pt x="106876" y="41590"/>
                </a:lnTo>
                <a:lnTo>
                  <a:pt x="111954" y="46857"/>
                </a:lnTo>
                <a:lnTo>
                  <a:pt x="128594" y="28878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521471" y="12067429"/>
            <a:ext cx="162425" cy="182439"/>
          </a:xfrm>
          <a:custGeom>
            <a:avLst/>
            <a:gdLst/>
            <a:ahLst/>
            <a:cxnLst/>
            <a:rect l="l" t="t" r="r" b="b"/>
            <a:pathLst>
              <a:path w="133984" h="150495">
                <a:moveTo>
                  <a:pt x="74908" y="0"/>
                </a:moveTo>
                <a:lnTo>
                  <a:pt x="32242" y="13041"/>
                </a:lnTo>
                <a:lnTo>
                  <a:pt x="5622" y="46166"/>
                </a:lnTo>
                <a:lnTo>
                  <a:pt x="0" y="75180"/>
                </a:lnTo>
                <a:lnTo>
                  <a:pt x="0" y="75725"/>
                </a:lnTo>
                <a:lnTo>
                  <a:pt x="12354" y="117334"/>
                </a:lnTo>
                <a:lnTo>
                  <a:pt x="44941" y="144236"/>
                </a:lnTo>
                <a:lnTo>
                  <a:pt x="74636" y="150089"/>
                </a:lnTo>
                <a:lnTo>
                  <a:pt x="84662" y="149622"/>
                </a:lnTo>
                <a:lnTo>
                  <a:pt x="122102" y="133988"/>
                </a:lnTo>
                <a:lnTo>
                  <a:pt x="133472" y="123127"/>
                </a:lnTo>
                <a:lnTo>
                  <a:pt x="131817" y="121493"/>
                </a:lnTo>
                <a:lnTo>
                  <a:pt x="69914" y="121493"/>
                </a:lnTo>
                <a:lnTo>
                  <a:pt x="64102" y="120268"/>
                </a:lnTo>
                <a:lnTo>
                  <a:pt x="34271" y="87526"/>
                </a:lnTo>
                <a:lnTo>
                  <a:pt x="33234" y="81547"/>
                </a:lnTo>
                <a:lnTo>
                  <a:pt x="33234" y="68469"/>
                </a:lnTo>
                <a:lnTo>
                  <a:pt x="52940" y="34993"/>
                </a:lnTo>
                <a:lnTo>
                  <a:pt x="68636" y="28878"/>
                </a:lnTo>
                <a:lnTo>
                  <a:pt x="128594" y="28878"/>
                </a:lnTo>
                <a:lnTo>
                  <a:pt x="132383" y="24784"/>
                </a:lnTo>
                <a:lnTo>
                  <a:pt x="93605" y="1702"/>
                </a:lnTo>
                <a:lnTo>
                  <a:pt x="84691" y="425"/>
                </a:lnTo>
                <a:lnTo>
                  <a:pt x="74908" y="0"/>
                </a:lnTo>
                <a:close/>
              </a:path>
              <a:path w="133984" h="150495">
                <a:moveTo>
                  <a:pt x="113598" y="103515"/>
                </a:moveTo>
                <a:lnTo>
                  <a:pt x="108321" y="108782"/>
                </a:lnTo>
                <a:lnTo>
                  <a:pt x="102740" y="113096"/>
                </a:lnTo>
                <a:lnTo>
                  <a:pt x="90939" y="119818"/>
                </a:lnTo>
                <a:lnTo>
                  <a:pt x="84081" y="121493"/>
                </a:lnTo>
                <a:lnTo>
                  <a:pt x="131817" y="121493"/>
                </a:lnTo>
                <a:lnTo>
                  <a:pt x="113598" y="103515"/>
                </a:lnTo>
                <a:close/>
              </a:path>
              <a:path w="133984" h="150495">
                <a:moveTo>
                  <a:pt x="128594" y="28878"/>
                </a:moveTo>
                <a:lnTo>
                  <a:pt x="82992" y="28878"/>
                </a:lnTo>
                <a:lnTo>
                  <a:pt x="90028" y="30554"/>
                </a:lnTo>
                <a:lnTo>
                  <a:pt x="101473" y="37276"/>
                </a:lnTo>
                <a:lnTo>
                  <a:pt x="106865" y="41590"/>
                </a:lnTo>
                <a:lnTo>
                  <a:pt x="111954" y="46857"/>
                </a:lnTo>
                <a:lnTo>
                  <a:pt x="128594" y="28878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735454" y="12071067"/>
            <a:ext cx="0" cy="174741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0"/>
                </a:moveTo>
                <a:lnTo>
                  <a:pt x="0" y="143838"/>
                </a:lnTo>
              </a:path>
            </a:pathLst>
          </a:custGeom>
          <a:ln w="33234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713660" y="12025312"/>
            <a:ext cx="43878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695" y="0"/>
                </a:lnTo>
              </a:path>
            </a:pathLst>
          </a:custGeom>
          <a:ln w="31339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791276" y="11994782"/>
            <a:ext cx="186288" cy="254799"/>
          </a:xfrm>
          <a:custGeom>
            <a:avLst/>
            <a:gdLst/>
            <a:ahLst/>
            <a:cxnLst/>
            <a:rect l="l" t="t" r="r" b="b"/>
            <a:pathLst>
              <a:path w="153670" h="210184">
                <a:moveTo>
                  <a:pt x="92489" y="0"/>
                </a:moveTo>
                <a:lnTo>
                  <a:pt x="63736" y="44668"/>
                </a:lnTo>
                <a:lnTo>
                  <a:pt x="89232" y="44668"/>
                </a:lnTo>
                <a:lnTo>
                  <a:pt x="122331" y="13339"/>
                </a:lnTo>
                <a:lnTo>
                  <a:pt x="92489" y="0"/>
                </a:lnTo>
                <a:close/>
              </a:path>
              <a:path w="153670" h="210184">
                <a:moveTo>
                  <a:pt x="76803" y="59924"/>
                </a:moveTo>
                <a:lnTo>
                  <a:pt x="39386" y="69177"/>
                </a:lnTo>
                <a:lnTo>
                  <a:pt x="9053" y="99368"/>
                </a:lnTo>
                <a:lnTo>
                  <a:pt x="0" y="135660"/>
                </a:lnTo>
                <a:lnTo>
                  <a:pt x="355" y="143183"/>
                </a:lnTo>
                <a:lnTo>
                  <a:pt x="16823" y="182968"/>
                </a:lnTo>
                <a:lnTo>
                  <a:pt x="53052" y="206723"/>
                </a:lnTo>
                <a:lnTo>
                  <a:pt x="76269" y="210014"/>
                </a:lnTo>
                <a:lnTo>
                  <a:pt x="84423" y="209641"/>
                </a:lnTo>
                <a:lnTo>
                  <a:pt x="126072" y="192668"/>
                </a:lnTo>
                <a:lnTo>
                  <a:pt x="137074" y="181418"/>
                </a:lnTo>
                <a:lnTo>
                  <a:pt x="70500" y="181418"/>
                </a:lnTo>
                <a:lnTo>
                  <a:pt x="64678" y="180193"/>
                </a:lnTo>
                <a:lnTo>
                  <a:pt x="34302" y="147409"/>
                </a:lnTo>
                <a:lnTo>
                  <a:pt x="33224" y="128393"/>
                </a:lnTo>
                <a:lnTo>
                  <a:pt x="34218" y="122498"/>
                </a:lnTo>
                <a:lnTo>
                  <a:pt x="63861" y="90028"/>
                </a:lnTo>
                <a:lnTo>
                  <a:pt x="69767" y="88803"/>
                </a:lnTo>
                <a:lnTo>
                  <a:pt x="137753" y="88803"/>
                </a:lnTo>
                <a:lnTo>
                  <a:pt x="136531" y="87162"/>
                </a:lnTo>
                <a:lnTo>
                  <a:pt x="100276" y="63220"/>
                </a:lnTo>
                <a:lnTo>
                  <a:pt x="84951" y="60291"/>
                </a:lnTo>
                <a:lnTo>
                  <a:pt x="76803" y="59924"/>
                </a:lnTo>
                <a:close/>
              </a:path>
              <a:path w="153670" h="210184">
                <a:moveTo>
                  <a:pt x="137753" y="88803"/>
                </a:moveTo>
                <a:lnTo>
                  <a:pt x="82772" y="88803"/>
                </a:lnTo>
                <a:lnTo>
                  <a:pt x="88677" y="90028"/>
                </a:lnTo>
                <a:lnTo>
                  <a:pt x="99326" y="94918"/>
                </a:lnTo>
                <a:lnTo>
                  <a:pt x="120056" y="128393"/>
                </a:lnTo>
                <a:lnTo>
                  <a:pt x="120121" y="141828"/>
                </a:lnTo>
                <a:lnTo>
                  <a:pt x="119127" y="147681"/>
                </a:lnTo>
                <a:lnTo>
                  <a:pt x="89484" y="180193"/>
                </a:lnTo>
                <a:lnTo>
                  <a:pt x="83484" y="181418"/>
                </a:lnTo>
                <a:lnTo>
                  <a:pt x="137074" y="181418"/>
                </a:lnTo>
                <a:lnTo>
                  <a:pt x="152989" y="142633"/>
                </a:lnTo>
                <a:lnTo>
                  <a:pt x="153356" y="134561"/>
                </a:lnTo>
                <a:lnTo>
                  <a:pt x="152999" y="126928"/>
                </a:lnTo>
                <a:lnTo>
                  <a:pt x="140794" y="92887"/>
                </a:lnTo>
                <a:lnTo>
                  <a:pt x="137753" y="88803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4011211" y="12067416"/>
            <a:ext cx="157035" cy="178590"/>
          </a:xfrm>
          <a:custGeom>
            <a:avLst/>
            <a:gdLst/>
            <a:ahLst/>
            <a:cxnLst/>
            <a:rect l="l" t="t" r="r" b="b"/>
            <a:pathLst>
              <a:path w="129540" h="147320">
                <a:moveTo>
                  <a:pt x="33234" y="3005"/>
                </a:moveTo>
                <a:lnTo>
                  <a:pt x="0" y="3005"/>
                </a:lnTo>
                <a:lnTo>
                  <a:pt x="0" y="146843"/>
                </a:lnTo>
                <a:lnTo>
                  <a:pt x="33234" y="146843"/>
                </a:lnTo>
                <a:lnTo>
                  <a:pt x="33271" y="65306"/>
                </a:lnTo>
                <a:lnTo>
                  <a:pt x="33790" y="57887"/>
                </a:lnTo>
                <a:lnTo>
                  <a:pt x="55820" y="30250"/>
                </a:lnTo>
                <a:lnTo>
                  <a:pt x="124773" y="30250"/>
                </a:lnTo>
                <a:lnTo>
                  <a:pt x="122709" y="25569"/>
                </a:lnTo>
                <a:lnTo>
                  <a:pt x="33234" y="25569"/>
                </a:lnTo>
                <a:lnTo>
                  <a:pt x="33234" y="3005"/>
                </a:lnTo>
                <a:close/>
              </a:path>
              <a:path w="129540" h="147320">
                <a:moveTo>
                  <a:pt x="124773" y="30250"/>
                </a:moveTo>
                <a:lnTo>
                  <a:pt x="75086" y="30250"/>
                </a:lnTo>
                <a:lnTo>
                  <a:pt x="82604" y="33276"/>
                </a:lnTo>
                <a:lnTo>
                  <a:pt x="87913" y="39349"/>
                </a:lnTo>
                <a:lnTo>
                  <a:pt x="91404" y="44386"/>
                </a:lnTo>
                <a:lnTo>
                  <a:pt x="93897" y="50388"/>
                </a:lnTo>
                <a:lnTo>
                  <a:pt x="95393" y="57360"/>
                </a:lnTo>
                <a:lnTo>
                  <a:pt x="95892" y="65306"/>
                </a:lnTo>
                <a:lnTo>
                  <a:pt x="95892" y="146843"/>
                </a:lnTo>
                <a:lnTo>
                  <a:pt x="129116" y="146843"/>
                </a:lnTo>
                <a:lnTo>
                  <a:pt x="129116" y="55307"/>
                </a:lnTo>
                <a:lnTo>
                  <a:pt x="128285" y="43283"/>
                </a:lnTo>
                <a:lnTo>
                  <a:pt x="125791" y="32559"/>
                </a:lnTo>
                <a:lnTo>
                  <a:pt x="124773" y="30250"/>
                </a:lnTo>
                <a:close/>
              </a:path>
              <a:path w="129540" h="147320">
                <a:moveTo>
                  <a:pt x="78049" y="0"/>
                </a:moveTo>
                <a:lnTo>
                  <a:pt x="72437" y="0"/>
                </a:lnTo>
                <a:lnTo>
                  <a:pt x="67401" y="691"/>
                </a:lnTo>
                <a:lnTo>
                  <a:pt x="35580" y="22093"/>
                </a:lnTo>
                <a:lnTo>
                  <a:pt x="33234" y="25569"/>
                </a:lnTo>
                <a:lnTo>
                  <a:pt x="122709" y="25569"/>
                </a:lnTo>
                <a:lnTo>
                  <a:pt x="89578" y="938"/>
                </a:lnTo>
                <a:lnTo>
                  <a:pt x="78049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228370" y="12365920"/>
            <a:ext cx="227857" cy="294827"/>
          </a:xfrm>
          <a:custGeom>
            <a:avLst/>
            <a:gdLst/>
            <a:ahLst/>
            <a:cxnLst/>
            <a:rect l="l" t="t" r="r" b="b"/>
            <a:pathLst>
              <a:path w="187959" h="243204">
                <a:moveTo>
                  <a:pt x="95703" y="0"/>
                </a:moveTo>
                <a:lnTo>
                  <a:pt x="0" y="0"/>
                </a:lnTo>
                <a:lnTo>
                  <a:pt x="0" y="242683"/>
                </a:lnTo>
                <a:lnTo>
                  <a:pt x="42302" y="242683"/>
                </a:lnTo>
                <a:lnTo>
                  <a:pt x="42302" y="164686"/>
                </a:lnTo>
                <a:lnTo>
                  <a:pt x="90604" y="164686"/>
                </a:lnTo>
                <a:lnTo>
                  <a:pt x="128498" y="159304"/>
                </a:lnTo>
                <a:lnTo>
                  <a:pt x="165679" y="138017"/>
                </a:lnTo>
                <a:lnTo>
                  <a:pt x="175317" y="126195"/>
                </a:lnTo>
                <a:lnTo>
                  <a:pt x="42302" y="126195"/>
                </a:lnTo>
                <a:lnTo>
                  <a:pt x="42302" y="38480"/>
                </a:lnTo>
                <a:lnTo>
                  <a:pt x="176569" y="38480"/>
                </a:lnTo>
                <a:lnTo>
                  <a:pt x="173705" y="33975"/>
                </a:lnTo>
                <a:lnTo>
                  <a:pt x="142264" y="8887"/>
                </a:lnTo>
                <a:lnTo>
                  <a:pt x="106022" y="357"/>
                </a:lnTo>
                <a:lnTo>
                  <a:pt x="95703" y="0"/>
                </a:lnTo>
                <a:close/>
              </a:path>
              <a:path w="187959" h="243204">
                <a:moveTo>
                  <a:pt x="176569" y="38480"/>
                </a:moveTo>
                <a:lnTo>
                  <a:pt x="92049" y="38480"/>
                </a:lnTo>
                <a:lnTo>
                  <a:pt x="103440" y="39165"/>
                </a:lnTo>
                <a:lnTo>
                  <a:pt x="113615" y="41221"/>
                </a:lnTo>
                <a:lnTo>
                  <a:pt x="143690" y="71866"/>
                </a:lnTo>
                <a:lnTo>
                  <a:pt x="144581" y="82688"/>
                </a:lnTo>
                <a:lnTo>
                  <a:pt x="143702" y="91821"/>
                </a:lnTo>
                <a:lnTo>
                  <a:pt x="113832" y="123153"/>
                </a:lnTo>
                <a:lnTo>
                  <a:pt x="92049" y="126195"/>
                </a:lnTo>
                <a:lnTo>
                  <a:pt x="175317" y="126195"/>
                </a:lnTo>
                <a:lnTo>
                  <a:pt x="187879" y="82688"/>
                </a:lnTo>
                <a:lnTo>
                  <a:pt x="187920" y="81128"/>
                </a:lnTo>
                <a:lnTo>
                  <a:pt x="187520" y="72157"/>
                </a:lnTo>
                <a:lnTo>
                  <a:pt x="186317" y="63622"/>
                </a:lnTo>
                <a:lnTo>
                  <a:pt x="184311" y="55520"/>
                </a:lnTo>
                <a:lnTo>
                  <a:pt x="181502" y="47851"/>
                </a:lnTo>
                <a:lnTo>
                  <a:pt x="177950" y="40652"/>
                </a:lnTo>
                <a:lnTo>
                  <a:pt x="176569" y="3848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499047" y="12433996"/>
            <a:ext cx="130093" cy="226317"/>
          </a:xfrm>
          <a:custGeom>
            <a:avLst/>
            <a:gdLst/>
            <a:ahLst/>
            <a:cxnLst/>
            <a:rect l="l" t="t" r="r" b="b"/>
            <a:pathLst>
              <a:path w="107315" h="186690">
                <a:moveTo>
                  <a:pt x="42302" y="3476"/>
                </a:moveTo>
                <a:lnTo>
                  <a:pt x="0" y="3476"/>
                </a:lnTo>
                <a:lnTo>
                  <a:pt x="0" y="186528"/>
                </a:lnTo>
                <a:lnTo>
                  <a:pt x="42302" y="186528"/>
                </a:lnTo>
                <a:lnTo>
                  <a:pt x="42302" y="116844"/>
                </a:lnTo>
                <a:lnTo>
                  <a:pt x="42584" y="108106"/>
                </a:lnTo>
                <a:lnTo>
                  <a:pt x="55717" y="67212"/>
                </a:lnTo>
                <a:lnTo>
                  <a:pt x="91446" y="45515"/>
                </a:lnTo>
                <a:lnTo>
                  <a:pt x="97443" y="44731"/>
                </a:lnTo>
                <a:lnTo>
                  <a:pt x="42302" y="44731"/>
                </a:lnTo>
                <a:lnTo>
                  <a:pt x="42302" y="3476"/>
                </a:lnTo>
                <a:close/>
              </a:path>
              <a:path w="107315" h="186690">
                <a:moveTo>
                  <a:pt x="107138" y="0"/>
                </a:moveTo>
                <a:lnTo>
                  <a:pt x="66919" y="11444"/>
                </a:lnTo>
                <a:lnTo>
                  <a:pt x="42302" y="44731"/>
                </a:lnTo>
                <a:lnTo>
                  <a:pt x="97443" y="44731"/>
                </a:lnTo>
                <a:lnTo>
                  <a:pt x="97925" y="44668"/>
                </a:lnTo>
                <a:lnTo>
                  <a:pt x="104708" y="44386"/>
                </a:lnTo>
                <a:lnTo>
                  <a:pt x="107138" y="44386"/>
                </a:lnTo>
                <a:lnTo>
                  <a:pt x="107138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656239" y="12433585"/>
            <a:ext cx="214770" cy="231706"/>
          </a:xfrm>
          <a:custGeom>
            <a:avLst/>
            <a:gdLst/>
            <a:ahLst/>
            <a:cxnLst/>
            <a:rect l="l" t="t" r="r" b="b"/>
            <a:pathLst>
              <a:path w="177165" h="191134">
                <a:moveTo>
                  <a:pt x="89452" y="0"/>
                </a:moveTo>
                <a:lnTo>
                  <a:pt x="45512" y="11531"/>
                </a:lnTo>
                <a:lnTo>
                  <a:pt x="14516" y="41989"/>
                </a:lnTo>
                <a:lnTo>
                  <a:pt x="412" y="85610"/>
                </a:lnTo>
                <a:lnTo>
                  <a:pt x="0" y="95337"/>
                </a:lnTo>
                <a:lnTo>
                  <a:pt x="0" y="96038"/>
                </a:lnTo>
                <a:lnTo>
                  <a:pt x="7287" y="134697"/>
                </a:lnTo>
                <a:lnTo>
                  <a:pt x="33825" y="170581"/>
                </a:lnTo>
                <a:lnTo>
                  <a:pt x="74843" y="189301"/>
                </a:lnTo>
                <a:lnTo>
                  <a:pt x="93955" y="191041"/>
                </a:lnTo>
                <a:lnTo>
                  <a:pt x="106164" y="190454"/>
                </a:lnTo>
                <a:lnTo>
                  <a:pt x="146253" y="176604"/>
                </a:lnTo>
                <a:lnTo>
                  <a:pt x="168843" y="156717"/>
                </a:lnTo>
                <a:lnTo>
                  <a:pt x="94656" y="156717"/>
                </a:lnTo>
                <a:lnTo>
                  <a:pt x="84804" y="155968"/>
                </a:lnTo>
                <a:lnTo>
                  <a:pt x="48150" y="130146"/>
                </a:lnTo>
                <a:lnTo>
                  <a:pt x="41956" y="110258"/>
                </a:lnTo>
                <a:lnTo>
                  <a:pt x="176476" y="110258"/>
                </a:lnTo>
                <a:lnTo>
                  <a:pt x="176696" y="108174"/>
                </a:lnTo>
                <a:lnTo>
                  <a:pt x="176874" y="106153"/>
                </a:lnTo>
                <a:lnTo>
                  <a:pt x="177115" y="102216"/>
                </a:lnTo>
                <a:lnTo>
                  <a:pt x="177055" y="95337"/>
                </a:lnTo>
                <a:lnTo>
                  <a:pt x="176820" y="88707"/>
                </a:lnTo>
                <a:lnTo>
                  <a:pt x="176142" y="82510"/>
                </a:lnTo>
                <a:lnTo>
                  <a:pt x="41600" y="82510"/>
                </a:lnTo>
                <a:lnTo>
                  <a:pt x="43607" y="72274"/>
                </a:lnTo>
                <a:lnTo>
                  <a:pt x="71378" y="37654"/>
                </a:lnTo>
                <a:lnTo>
                  <a:pt x="89107" y="34313"/>
                </a:lnTo>
                <a:lnTo>
                  <a:pt x="158678" y="34313"/>
                </a:lnTo>
                <a:lnTo>
                  <a:pt x="155157" y="29475"/>
                </a:lnTo>
                <a:lnTo>
                  <a:pt x="119187" y="4488"/>
                </a:lnTo>
                <a:lnTo>
                  <a:pt x="100034" y="499"/>
                </a:lnTo>
                <a:lnTo>
                  <a:pt x="89452" y="0"/>
                </a:lnTo>
                <a:close/>
              </a:path>
              <a:path w="177165" h="191134">
                <a:moveTo>
                  <a:pt x="144225" y="134865"/>
                </a:moveTo>
                <a:lnTo>
                  <a:pt x="109215" y="155331"/>
                </a:lnTo>
                <a:lnTo>
                  <a:pt x="94656" y="156717"/>
                </a:lnTo>
                <a:lnTo>
                  <a:pt x="168843" y="156717"/>
                </a:lnTo>
                <a:lnTo>
                  <a:pt x="144225" y="134865"/>
                </a:lnTo>
                <a:close/>
              </a:path>
              <a:path w="177165" h="191134">
                <a:moveTo>
                  <a:pt x="158678" y="34313"/>
                </a:moveTo>
                <a:lnTo>
                  <a:pt x="96038" y="34313"/>
                </a:lnTo>
                <a:lnTo>
                  <a:pt x="102216" y="35601"/>
                </a:lnTo>
                <a:lnTo>
                  <a:pt x="113075" y="40679"/>
                </a:lnTo>
                <a:lnTo>
                  <a:pt x="134875" y="75809"/>
                </a:lnTo>
                <a:lnTo>
                  <a:pt x="135566" y="82510"/>
                </a:lnTo>
                <a:lnTo>
                  <a:pt x="176142" y="82510"/>
                </a:lnTo>
                <a:lnTo>
                  <a:pt x="164726" y="44082"/>
                </a:lnTo>
                <a:lnTo>
                  <a:pt x="160275" y="36508"/>
                </a:lnTo>
                <a:lnTo>
                  <a:pt x="158678" y="34313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900013" y="12434420"/>
            <a:ext cx="177051" cy="230166"/>
          </a:xfrm>
          <a:custGeom>
            <a:avLst/>
            <a:gdLst/>
            <a:ahLst/>
            <a:cxnLst/>
            <a:rect l="l" t="t" r="r" b="b"/>
            <a:pathLst>
              <a:path w="146050" h="189865">
                <a:moveTo>
                  <a:pt x="18721" y="133493"/>
                </a:moveTo>
                <a:lnTo>
                  <a:pt x="0" y="161963"/>
                </a:lnTo>
                <a:lnTo>
                  <a:pt x="8852" y="168390"/>
                </a:lnTo>
                <a:lnTo>
                  <a:pt x="18071" y="173976"/>
                </a:lnTo>
                <a:lnTo>
                  <a:pt x="57770" y="187898"/>
                </a:lnTo>
                <a:lnTo>
                  <a:pt x="77662" y="189659"/>
                </a:lnTo>
                <a:lnTo>
                  <a:pt x="84657" y="189430"/>
                </a:lnTo>
                <a:lnTo>
                  <a:pt x="132153" y="170570"/>
                </a:lnTo>
                <a:lnTo>
                  <a:pt x="141005" y="156026"/>
                </a:lnTo>
                <a:lnTo>
                  <a:pt x="78699" y="156026"/>
                </a:lnTo>
                <a:lnTo>
                  <a:pt x="71515" y="155669"/>
                </a:lnTo>
                <a:lnTo>
                  <a:pt x="33759" y="143239"/>
                </a:lnTo>
                <a:lnTo>
                  <a:pt x="26207" y="138701"/>
                </a:lnTo>
                <a:lnTo>
                  <a:pt x="18721" y="133493"/>
                </a:lnTo>
                <a:close/>
              </a:path>
              <a:path w="146050" h="189865">
                <a:moveTo>
                  <a:pt x="74196" y="0"/>
                </a:moveTo>
                <a:lnTo>
                  <a:pt x="33810" y="10041"/>
                </a:lnTo>
                <a:lnTo>
                  <a:pt x="9004" y="47160"/>
                </a:lnTo>
                <a:lnTo>
                  <a:pt x="9004" y="65149"/>
                </a:lnTo>
                <a:lnTo>
                  <a:pt x="32993" y="97620"/>
                </a:lnTo>
                <a:lnTo>
                  <a:pt x="66217" y="110017"/>
                </a:lnTo>
                <a:lnTo>
                  <a:pt x="71537" y="111630"/>
                </a:lnTo>
                <a:lnTo>
                  <a:pt x="106028" y="129158"/>
                </a:lnTo>
                <a:lnTo>
                  <a:pt x="107127" y="132142"/>
                </a:lnTo>
                <a:lnTo>
                  <a:pt x="107127" y="142309"/>
                </a:lnTo>
                <a:lnTo>
                  <a:pt x="104646" y="147084"/>
                </a:lnTo>
                <a:lnTo>
                  <a:pt x="94709" y="154236"/>
                </a:lnTo>
                <a:lnTo>
                  <a:pt x="87714" y="156026"/>
                </a:lnTo>
                <a:lnTo>
                  <a:pt x="141005" y="156026"/>
                </a:lnTo>
                <a:lnTo>
                  <a:pt x="145618" y="123231"/>
                </a:lnTo>
                <a:lnTo>
                  <a:pt x="143880" y="116205"/>
                </a:lnTo>
                <a:lnTo>
                  <a:pt x="115567" y="88300"/>
                </a:lnTo>
                <a:lnTo>
                  <a:pt x="83442" y="76646"/>
                </a:lnTo>
                <a:lnTo>
                  <a:pt x="78301" y="74982"/>
                </a:lnTo>
                <a:lnTo>
                  <a:pt x="47495" y="55893"/>
                </a:lnTo>
                <a:lnTo>
                  <a:pt x="47495" y="46668"/>
                </a:lnTo>
                <a:lnTo>
                  <a:pt x="49747" y="42281"/>
                </a:lnTo>
                <a:lnTo>
                  <a:pt x="58762" y="35360"/>
                </a:lnTo>
                <a:lnTo>
                  <a:pt x="65055" y="33632"/>
                </a:lnTo>
                <a:lnTo>
                  <a:pt x="134446" y="33632"/>
                </a:lnTo>
                <a:lnTo>
                  <a:pt x="141451" y="21025"/>
                </a:lnTo>
                <a:lnTo>
                  <a:pt x="100390" y="3158"/>
                </a:lnTo>
                <a:lnTo>
                  <a:pt x="82882" y="351"/>
                </a:lnTo>
                <a:lnTo>
                  <a:pt x="74196" y="0"/>
                </a:lnTo>
                <a:close/>
              </a:path>
              <a:path w="146050" h="189865">
                <a:moveTo>
                  <a:pt x="134446" y="33632"/>
                </a:moveTo>
                <a:lnTo>
                  <a:pt x="73149" y="33632"/>
                </a:lnTo>
                <a:lnTo>
                  <a:pt x="79004" y="33925"/>
                </a:lnTo>
                <a:lnTo>
                  <a:pt x="85117" y="34802"/>
                </a:lnTo>
                <a:lnTo>
                  <a:pt x="124812" y="50972"/>
                </a:lnTo>
                <a:lnTo>
                  <a:pt x="134446" y="33632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152617" y="12438213"/>
            <a:ext cx="0" cy="222468"/>
          </a:xfrm>
          <a:custGeom>
            <a:avLst/>
            <a:gdLst/>
            <a:ahLst/>
            <a:cxnLst/>
            <a:rect l="l" t="t" r="r" b="b"/>
            <a:pathLst>
              <a:path h="183515">
                <a:moveTo>
                  <a:pt x="0" y="0"/>
                </a:moveTo>
                <a:lnTo>
                  <a:pt x="0" y="183052"/>
                </a:lnTo>
              </a:path>
            </a:pathLst>
          </a:custGeom>
          <a:ln w="42302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124868" y="12379999"/>
            <a:ext cx="55425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412" y="0"/>
                </a:lnTo>
              </a:path>
            </a:pathLst>
          </a:custGeom>
          <a:ln w="39873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228677" y="12353312"/>
            <a:ext cx="230166" cy="311763"/>
          </a:xfrm>
          <a:custGeom>
            <a:avLst/>
            <a:gdLst/>
            <a:ahLst/>
            <a:cxnLst/>
            <a:rect l="l" t="t" r="r" b="b"/>
            <a:pathLst>
              <a:path w="189865" h="257175">
                <a:moveTo>
                  <a:pt x="84751" y="66217"/>
                </a:moveTo>
                <a:lnTo>
                  <a:pt x="45629" y="75946"/>
                </a:lnTo>
                <a:lnTo>
                  <a:pt x="15352" y="104352"/>
                </a:lnTo>
                <a:lnTo>
                  <a:pt x="442" y="150093"/>
                </a:lnTo>
                <a:lnTo>
                  <a:pt x="0" y="161209"/>
                </a:lnTo>
                <a:lnTo>
                  <a:pt x="0" y="161911"/>
                </a:lnTo>
                <a:lnTo>
                  <a:pt x="7287" y="202475"/>
                </a:lnTo>
                <a:lnTo>
                  <a:pt x="32458" y="237983"/>
                </a:lnTo>
                <a:lnTo>
                  <a:pt x="68906" y="255346"/>
                </a:lnTo>
                <a:lnTo>
                  <a:pt x="84939" y="256913"/>
                </a:lnTo>
                <a:lnTo>
                  <a:pt x="95592" y="256283"/>
                </a:lnTo>
                <a:lnTo>
                  <a:pt x="136039" y="235758"/>
                </a:lnTo>
                <a:lnTo>
                  <a:pt x="147356" y="222590"/>
                </a:lnTo>
                <a:lnTo>
                  <a:pt x="189303" y="222590"/>
                </a:lnTo>
                <a:lnTo>
                  <a:pt x="189303" y="220495"/>
                </a:lnTo>
                <a:lnTo>
                  <a:pt x="87683" y="220495"/>
                </a:lnTo>
                <a:lnTo>
                  <a:pt x="80950" y="219113"/>
                </a:lnTo>
                <a:lnTo>
                  <a:pt x="49202" y="193282"/>
                </a:lnTo>
                <a:lnTo>
                  <a:pt x="42302" y="170706"/>
                </a:lnTo>
                <a:lnTo>
                  <a:pt x="42302" y="152204"/>
                </a:lnTo>
                <a:lnTo>
                  <a:pt x="62689" y="113148"/>
                </a:lnTo>
                <a:lnTo>
                  <a:pt x="87683" y="102614"/>
                </a:lnTo>
                <a:lnTo>
                  <a:pt x="189303" y="102614"/>
                </a:lnTo>
                <a:lnTo>
                  <a:pt x="189303" y="98457"/>
                </a:lnTo>
                <a:lnTo>
                  <a:pt x="147000" y="98457"/>
                </a:lnTo>
                <a:lnTo>
                  <a:pt x="141680" y="92243"/>
                </a:lnTo>
                <a:lnTo>
                  <a:pt x="135755" y="86417"/>
                </a:lnTo>
                <a:lnTo>
                  <a:pt x="95513" y="66824"/>
                </a:lnTo>
                <a:lnTo>
                  <a:pt x="84751" y="66217"/>
                </a:lnTo>
                <a:close/>
              </a:path>
              <a:path w="189865" h="257175">
                <a:moveTo>
                  <a:pt x="189303" y="222590"/>
                </a:moveTo>
                <a:lnTo>
                  <a:pt x="147356" y="222590"/>
                </a:lnTo>
                <a:lnTo>
                  <a:pt x="147000" y="253091"/>
                </a:lnTo>
                <a:lnTo>
                  <a:pt x="189303" y="253091"/>
                </a:lnTo>
                <a:lnTo>
                  <a:pt x="189303" y="222590"/>
                </a:lnTo>
                <a:close/>
              </a:path>
              <a:path w="189865" h="257175">
                <a:moveTo>
                  <a:pt x="189303" y="102614"/>
                </a:moveTo>
                <a:lnTo>
                  <a:pt x="101735" y="102614"/>
                </a:lnTo>
                <a:lnTo>
                  <a:pt x="108415" y="104007"/>
                </a:lnTo>
                <a:lnTo>
                  <a:pt x="121315" y="109556"/>
                </a:lnTo>
                <a:lnTo>
                  <a:pt x="146257" y="144393"/>
                </a:lnTo>
                <a:lnTo>
                  <a:pt x="147702" y="170706"/>
                </a:lnTo>
                <a:lnTo>
                  <a:pt x="146257" y="178664"/>
                </a:lnTo>
                <a:lnTo>
                  <a:pt x="121315" y="213564"/>
                </a:lnTo>
                <a:lnTo>
                  <a:pt x="101735" y="220495"/>
                </a:lnTo>
                <a:lnTo>
                  <a:pt x="189303" y="220495"/>
                </a:lnTo>
                <a:lnTo>
                  <a:pt x="189303" y="102614"/>
                </a:lnTo>
                <a:close/>
              </a:path>
              <a:path w="189865" h="257175">
                <a:moveTo>
                  <a:pt x="189303" y="0"/>
                </a:moveTo>
                <a:lnTo>
                  <a:pt x="147000" y="0"/>
                </a:lnTo>
                <a:lnTo>
                  <a:pt x="147000" y="98457"/>
                </a:lnTo>
                <a:lnTo>
                  <a:pt x="189303" y="98457"/>
                </a:lnTo>
                <a:lnTo>
                  <a:pt x="189303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505239" y="12433585"/>
            <a:ext cx="214770" cy="231706"/>
          </a:xfrm>
          <a:custGeom>
            <a:avLst/>
            <a:gdLst/>
            <a:ahLst/>
            <a:cxnLst/>
            <a:rect l="l" t="t" r="r" b="b"/>
            <a:pathLst>
              <a:path w="177165" h="191134">
                <a:moveTo>
                  <a:pt x="89452" y="0"/>
                </a:moveTo>
                <a:lnTo>
                  <a:pt x="45512" y="11531"/>
                </a:lnTo>
                <a:lnTo>
                  <a:pt x="14516" y="41989"/>
                </a:lnTo>
                <a:lnTo>
                  <a:pt x="412" y="85610"/>
                </a:lnTo>
                <a:lnTo>
                  <a:pt x="0" y="95337"/>
                </a:lnTo>
                <a:lnTo>
                  <a:pt x="0" y="96038"/>
                </a:lnTo>
                <a:lnTo>
                  <a:pt x="7287" y="134697"/>
                </a:lnTo>
                <a:lnTo>
                  <a:pt x="33825" y="170581"/>
                </a:lnTo>
                <a:lnTo>
                  <a:pt x="74843" y="189301"/>
                </a:lnTo>
                <a:lnTo>
                  <a:pt x="93955" y="191041"/>
                </a:lnTo>
                <a:lnTo>
                  <a:pt x="106164" y="190454"/>
                </a:lnTo>
                <a:lnTo>
                  <a:pt x="146253" y="176604"/>
                </a:lnTo>
                <a:lnTo>
                  <a:pt x="168843" y="156717"/>
                </a:lnTo>
                <a:lnTo>
                  <a:pt x="94656" y="156717"/>
                </a:lnTo>
                <a:lnTo>
                  <a:pt x="84804" y="155968"/>
                </a:lnTo>
                <a:lnTo>
                  <a:pt x="48150" y="130146"/>
                </a:lnTo>
                <a:lnTo>
                  <a:pt x="41956" y="110258"/>
                </a:lnTo>
                <a:lnTo>
                  <a:pt x="176476" y="110258"/>
                </a:lnTo>
                <a:lnTo>
                  <a:pt x="176696" y="108174"/>
                </a:lnTo>
                <a:lnTo>
                  <a:pt x="176874" y="106153"/>
                </a:lnTo>
                <a:lnTo>
                  <a:pt x="177115" y="102216"/>
                </a:lnTo>
                <a:lnTo>
                  <a:pt x="177055" y="95337"/>
                </a:lnTo>
                <a:lnTo>
                  <a:pt x="176820" y="88707"/>
                </a:lnTo>
                <a:lnTo>
                  <a:pt x="176142" y="82510"/>
                </a:lnTo>
                <a:lnTo>
                  <a:pt x="41600" y="82510"/>
                </a:lnTo>
                <a:lnTo>
                  <a:pt x="43607" y="72274"/>
                </a:lnTo>
                <a:lnTo>
                  <a:pt x="71378" y="37654"/>
                </a:lnTo>
                <a:lnTo>
                  <a:pt x="89107" y="34313"/>
                </a:lnTo>
                <a:lnTo>
                  <a:pt x="158678" y="34313"/>
                </a:lnTo>
                <a:lnTo>
                  <a:pt x="155157" y="29475"/>
                </a:lnTo>
                <a:lnTo>
                  <a:pt x="119187" y="4488"/>
                </a:lnTo>
                <a:lnTo>
                  <a:pt x="100034" y="499"/>
                </a:lnTo>
                <a:lnTo>
                  <a:pt x="89452" y="0"/>
                </a:lnTo>
                <a:close/>
              </a:path>
              <a:path w="177165" h="191134">
                <a:moveTo>
                  <a:pt x="144225" y="134865"/>
                </a:moveTo>
                <a:lnTo>
                  <a:pt x="109215" y="155331"/>
                </a:lnTo>
                <a:lnTo>
                  <a:pt x="94656" y="156717"/>
                </a:lnTo>
                <a:lnTo>
                  <a:pt x="168843" y="156717"/>
                </a:lnTo>
                <a:lnTo>
                  <a:pt x="144225" y="134865"/>
                </a:lnTo>
                <a:close/>
              </a:path>
              <a:path w="177165" h="191134">
                <a:moveTo>
                  <a:pt x="158678" y="34313"/>
                </a:moveTo>
                <a:lnTo>
                  <a:pt x="96038" y="34313"/>
                </a:lnTo>
                <a:lnTo>
                  <a:pt x="102216" y="35601"/>
                </a:lnTo>
                <a:lnTo>
                  <a:pt x="113075" y="40679"/>
                </a:lnTo>
                <a:lnTo>
                  <a:pt x="134875" y="75809"/>
                </a:lnTo>
                <a:lnTo>
                  <a:pt x="135566" y="82510"/>
                </a:lnTo>
                <a:lnTo>
                  <a:pt x="176142" y="82510"/>
                </a:lnTo>
                <a:lnTo>
                  <a:pt x="164726" y="44082"/>
                </a:lnTo>
                <a:lnTo>
                  <a:pt x="160275" y="36508"/>
                </a:lnTo>
                <a:lnTo>
                  <a:pt x="158678" y="34313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767080" y="12433577"/>
            <a:ext cx="199375" cy="227087"/>
          </a:xfrm>
          <a:custGeom>
            <a:avLst/>
            <a:gdLst/>
            <a:ahLst/>
            <a:cxnLst/>
            <a:rect l="l" t="t" r="r" b="b"/>
            <a:pathLst>
              <a:path w="164465" h="187325">
                <a:moveTo>
                  <a:pt x="42302" y="3821"/>
                </a:moveTo>
                <a:lnTo>
                  <a:pt x="0" y="3821"/>
                </a:lnTo>
                <a:lnTo>
                  <a:pt x="0" y="186873"/>
                </a:lnTo>
                <a:lnTo>
                  <a:pt x="42302" y="186873"/>
                </a:lnTo>
                <a:lnTo>
                  <a:pt x="42350" y="83107"/>
                </a:lnTo>
                <a:lnTo>
                  <a:pt x="43011" y="73676"/>
                </a:lnTo>
                <a:lnTo>
                  <a:pt x="66707" y="41484"/>
                </a:lnTo>
                <a:lnTo>
                  <a:pt x="83201" y="38501"/>
                </a:lnTo>
                <a:lnTo>
                  <a:pt x="158810" y="38501"/>
                </a:lnTo>
                <a:lnTo>
                  <a:pt x="156177" y="32533"/>
                </a:lnTo>
                <a:lnTo>
                  <a:pt x="42302" y="32533"/>
                </a:lnTo>
                <a:lnTo>
                  <a:pt x="42302" y="3821"/>
                </a:lnTo>
                <a:close/>
              </a:path>
              <a:path w="164465" h="187325">
                <a:moveTo>
                  <a:pt x="158810" y="38501"/>
                </a:moveTo>
                <a:lnTo>
                  <a:pt x="83201" y="38501"/>
                </a:lnTo>
                <a:lnTo>
                  <a:pt x="91957" y="39222"/>
                </a:lnTo>
                <a:lnTo>
                  <a:pt x="99660" y="41390"/>
                </a:lnTo>
                <a:lnTo>
                  <a:pt x="121414" y="73002"/>
                </a:lnTo>
                <a:lnTo>
                  <a:pt x="122048" y="83107"/>
                </a:lnTo>
                <a:lnTo>
                  <a:pt x="122048" y="186873"/>
                </a:lnTo>
                <a:lnTo>
                  <a:pt x="164340" y="186873"/>
                </a:lnTo>
                <a:lnTo>
                  <a:pt x="164340" y="70385"/>
                </a:lnTo>
                <a:lnTo>
                  <a:pt x="163282" y="55091"/>
                </a:lnTo>
                <a:lnTo>
                  <a:pt x="160083" y="41390"/>
                </a:lnTo>
                <a:lnTo>
                  <a:pt x="158810" y="38501"/>
                </a:lnTo>
                <a:close/>
              </a:path>
              <a:path w="164465" h="187325">
                <a:moveTo>
                  <a:pt x="99347" y="0"/>
                </a:moveTo>
                <a:lnTo>
                  <a:pt x="92196" y="0"/>
                </a:lnTo>
                <a:lnTo>
                  <a:pt x="85808" y="879"/>
                </a:lnTo>
                <a:lnTo>
                  <a:pt x="48584" y="23967"/>
                </a:lnTo>
                <a:lnTo>
                  <a:pt x="42302" y="32533"/>
                </a:lnTo>
                <a:lnTo>
                  <a:pt x="156177" y="32533"/>
                </a:lnTo>
                <a:lnTo>
                  <a:pt x="126918" y="4772"/>
                </a:lnTo>
                <a:lnTo>
                  <a:pt x="99347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2011277" y="12433581"/>
            <a:ext cx="206303" cy="231706"/>
          </a:xfrm>
          <a:custGeom>
            <a:avLst/>
            <a:gdLst/>
            <a:ahLst/>
            <a:cxnLst/>
            <a:rect l="l" t="t" r="r" b="b"/>
            <a:pathLst>
              <a:path w="170179" h="191134">
                <a:moveTo>
                  <a:pt x="95337" y="0"/>
                </a:moveTo>
                <a:lnTo>
                  <a:pt x="57359" y="7622"/>
                </a:lnTo>
                <a:lnTo>
                  <a:pt x="21060" y="35045"/>
                </a:lnTo>
                <a:lnTo>
                  <a:pt x="1790" y="76758"/>
                </a:lnTo>
                <a:lnTo>
                  <a:pt x="0" y="95703"/>
                </a:lnTo>
                <a:lnTo>
                  <a:pt x="0" y="96394"/>
                </a:lnTo>
                <a:lnTo>
                  <a:pt x="11098" y="141530"/>
                </a:lnTo>
                <a:lnTo>
                  <a:pt x="40993" y="174787"/>
                </a:lnTo>
                <a:lnTo>
                  <a:pt x="84955" y="190574"/>
                </a:lnTo>
                <a:lnTo>
                  <a:pt x="94991" y="191041"/>
                </a:lnTo>
                <a:lnTo>
                  <a:pt x="107755" y="190444"/>
                </a:lnTo>
                <a:lnTo>
                  <a:pt x="147453" y="176378"/>
                </a:lnTo>
                <a:lnTo>
                  <a:pt x="169879" y="156717"/>
                </a:lnTo>
                <a:lnTo>
                  <a:pt x="167767" y="154634"/>
                </a:lnTo>
                <a:lnTo>
                  <a:pt x="88981" y="154634"/>
                </a:lnTo>
                <a:lnTo>
                  <a:pt x="81578" y="153073"/>
                </a:lnTo>
                <a:lnTo>
                  <a:pt x="48940" y="125744"/>
                </a:lnTo>
                <a:lnTo>
                  <a:pt x="42291" y="103787"/>
                </a:lnTo>
                <a:lnTo>
                  <a:pt x="42291" y="87149"/>
                </a:lnTo>
                <a:lnTo>
                  <a:pt x="61820" y="48721"/>
                </a:lnTo>
                <a:lnTo>
                  <a:pt x="87369" y="36763"/>
                </a:lnTo>
                <a:lnTo>
                  <a:pt x="163669" y="36763"/>
                </a:lnTo>
                <a:lnTo>
                  <a:pt x="168497" y="31548"/>
                </a:lnTo>
                <a:lnTo>
                  <a:pt x="129369" y="4881"/>
                </a:lnTo>
                <a:lnTo>
                  <a:pt x="107788" y="543"/>
                </a:lnTo>
                <a:lnTo>
                  <a:pt x="95337" y="0"/>
                </a:lnTo>
                <a:close/>
              </a:path>
              <a:path w="170179" h="191134">
                <a:moveTo>
                  <a:pt x="144571" y="131755"/>
                </a:moveTo>
                <a:lnTo>
                  <a:pt x="111067" y="153035"/>
                </a:lnTo>
                <a:lnTo>
                  <a:pt x="97075" y="154634"/>
                </a:lnTo>
                <a:lnTo>
                  <a:pt x="167767" y="154634"/>
                </a:lnTo>
                <a:lnTo>
                  <a:pt x="144571" y="131755"/>
                </a:lnTo>
                <a:close/>
              </a:path>
              <a:path w="170179" h="191134">
                <a:moveTo>
                  <a:pt x="163669" y="36763"/>
                </a:moveTo>
                <a:lnTo>
                  <a:pt x="94991" y="36763"/>
                </a:lnTo>
                <a:lnTo>
                  <a:pt x="102650" y="37163"/>
                </a:lnTo>
                <a:lnTo>
                  <a:pt x="109682" y="38364"/>
                </a:lnTo>
                <a:lnTo>
                  <a:pt x="142498" y="59631"/>
                </a:lnTo>
                <a:lnTo>
                  <a:pt x="163669" y="36763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287829" y="12438213"/>
            <a:ext cx="0" cy="222468"/>
          </a:xfrm>
          <a:custGeom>
            <a:avLst/>
            <a:gdLst/>
            <a:ahLst/>
            <a:cxnLst/>
            <a:rect l="l" t="t" r="r" b="b"/>
            <a:pathLst>
              <a:path h="183515">
                <a:moveTo>
                  <a:pt x="0" y="0"/>
                </a:moveTo>
                <a:lnTo>
                  <a:pt x="0" y="183052"/>
                </a:lnTo>
              </a:path>
            </a:pathLst>
          </a:custGeom>
          <a:ln w="42302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260094" y="12379999"/>
            <a:ext cx="55425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412" y="0"/>
                </a:lnTo>
              </a:path>
            </a:pathLst>
          </a:custGeom>
          <a:ln w="39873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360112" y="12434841"/>
            <a:ext cx="201684" cy="230166"/>
          </a:xfrm>
          <a:custGeom>
            <a:avLst/>
            <a:gdLst/>
            <a:ahLst/>
            <a:cxnLst/>
            <a:rect l="l" t="t" r="r" b="b"/>
            <a:pathLst>
              <a:path w="166370" h="189865">
                <a:moveTo>
                  <a:pt x="74207" y="72468"/>
                </a:moveTo>
                <a:lnTo>
                  <a:pt x="31815" y="80701"/>
                </a:lnTo>
                <a:lnTo>
                  <a:pt x="3118" y="111800"/>
                </a:lnTo>
                <a:lnTo>
                  <a:pt x="0" y="142393"/>
                </a:lnTo>
                <a:lnTo>
                  <a:pt x="1790" y="150529"/>
                </a:lnTo>
                <a:lnTo>
                  <a:pt x="32365" y="183586"/>
                </a:lnTo>
                <a:lnTo>
                  <a:pt x="56396" y="189659"/>
                </a:lnTo>
                <a:lnTo>
                  <a:pt x="65181" y="189659"/>
                </a:lnTo>
                <a:lnTo>
                  <a:pt x="107506" y="177999"/>
                </a:lnTo>
                <a:lnTo>
                  <a:pt x="124467" y="163303"/>
                </a:lnTo>
                <a:lnTo>
                  <a:pt x="166078" y="163303"/>
                </a:lnTo>
                <a:lnTo>
                  <a:pt x="166078" y="158099"/>
                </a:lnTo>
                <a:lnTo>
                  <a:pt x="76971" y="158099"/>
                </a:lnTo>
                <a:lnTo>
                  <a:pt x="69811" y="157667"/>
                </a:lnTo>
                <a:lnTo>
                  <a:pt x="41611" y="139849"/>
                </a:lnTo>
                <a:lnTo>
                  <a:pt x="41611" y="121587"/>
                </a:lnTo>
                <a:lnTo>
                  <a:pt x="83568" y="101934"/>
                </a:lnTo>
                <a:lnTo>
                  <a:pt x="166078" y="101934"/>
                </a:lnTo>
                <a:lnTo>
                  <a:pt x="166078" y="80091"/>
                </a:lnTo>
                <a:lnTo>
                  <a:pt x="124823" y="80091"/>
                </a:lnTo>
                <a:lnTo>
                  <a:pt x="117650" y="77777"/>
                </a:lnTo>
                <a:lnTo>
                  <a:pt x="110206" y="75934"/>
                </a:lnTo>
                <a:lnTo>
                  <a:pt x="102457" y="74542"/>
                </a:lnTo>
                <a:lnTo>
                  <a:pt x="96333" y="73635"/>
                </a:lnTo>
                <a:lnTo>
                  <a:pt x="89584" y="72987"/>
                </a:lnTo>
                <a:lnTo>
                  <a:pt x="82209" y="72598"/>
                </a:lnTo>
                <a:lnTo>
                  <a:pt x="74207" y="72468"/>
                </a:lnTo>
                <a:close/>
              </a:path>
              <a:path w="166370" h="189865">
                <a:moveTo>
                  <a:pt x="166078" y="163303"/>
                </a:moveTo>
                <a:lnTo>
                  <a:pt x="124467" y="163303"/>
                </a:lnTo>
                <a:lnTo>
                  <a:pt x="124467" y="185837"/>
                </a:lnTo>
                <a:lnTo>
                  <a:pt x="166078" y="185837"/>
                </a:lnTo>
                <a:lnTo>
                  <a:pt x="166078" y="163303"/>
                </a:lnTo>
                <a:close/>
              </a:path>
              <a:path w="166370" h="189865">
                <a:moveTo>
                  <a:pt x="166078" y="101934"/>
                </a:moveTo>
                <a:lnTo>
                  <a:pt x="91651" y="101934"/>
                </a:lnTo>
                <a:lnTo>
                  <a:pt x="99337" y="102625"/>
                </a:lnTo>
                <a:lnTo>
                  <a:pt x="113902" y="105399"/>
                </a:lnTo>
                <a:lnTo>
                  <a:pt x="120195" y="107138"/>
                </a:lnTo>
                <a:lnTo>
                  <a:pt x="125514" y="109221"/>
                </a:lnTo>
                <a:lnTo>
                  <a:pt x="125514" y="125388"/>
                </a:lnTo>
                <a:lnTo>
                  <a:pt x="90321" y="157178"/>
                </a:lnTo>
                <a:lnTo>
                  <a:pt x="83913" y="158099"/>
                </a:lnTo>
                <a:lnTo>
                  <a:pt x="166078" y="158099"/>
                </a:lnTo>
                <a:lnTo>
                  <a:pt x="166078" y="101934"/>
                </a:lnTo>
                <a:close/>
              </a:path>
              <a:path w="166370" h="189865">
                <a:moveTo>
                  <a:pt x="157763" y="37454"/>
                </a:moveTo>
                <a:lnTo>
                  <a:pt x="79746" y="37454"/>
                </a:lnTo>
                <a:lnTo>
                  <a:pt x="90030" y="38082"/>
                </a:lnTo>
                <a:lnTo>
                  <a:pt x="99034" y="39967"/>
                </a:lnTo>
                <a:lnTo>
                  <a:pt x="124767" y="75934"/>
                </a:lnTo>
                <a:lnTo>
                  <a:pt x="124823" y="80091"/>
                </a:lnTo>
                <a:lnTo>
                  <a:pt x="166078" y="80091"/>
                </a:lnTo>
                <a:lnTo>
                  <a:pt x="165980" y="75934"/>
                </a:lnTo>
                <a:lnTo>
                  <a:pt x="164843" y="59969"/>
                </a:lnTo>
                <a:lnTo>
                  <a:pt x="161137" y="44680"/>
                </a:lnTo>
                <a:lnTo>
                  <a:pt x="157763" y="37454"/>
                </a:lnTo>
                <a:close/>
              </a:path>
              <a:path w="166370" h="189865">
                <a:moveTo>
                  <a:pt x="85641" y="0"/>
                </a:moveTo>
                <a:lnTo>
                  <a:pt x="47160" y="4167"/>
                </a:lnTo>
                <a:lnTo>
                  <a:pt x="15957" y="15256"/>
                </a:lnTo>
                <a:lnTo>
                  <a:pt x="27391" y="48899"/>
                </a:lnTo>
                <a:lnTo>
                  <a:pt x="33611" y="46423"/>
                </a:lnTo>
                <a:lnTo>
                  <a:pt x="39786" y="44209"/>
                </a:lnTo>
                <a:lnTo>
                  <a:pt x="79746" y="37454"/>
                </a:lnTo>
                <a:lnTo>
                  <a:pt x="157763" y="37454"/>
                </a:lnTo>
                <a:lnTo>
                  <a:pt x="154960" y="31451"/>
                </a:lnTo>
                <a:lnTo>
                  <a:pt x="146309" y="20282"/>
                </a:lnTo>
                <a:lnTo>
                  <a:pt x="135111" y="11410"/>
                </a:lnTo>
                <a:lnTo>
                  <a:pt x="121264" y="5071"/>
                </a:lnTo>
                <a:lnTo>
                  <a:pt x="104772" y="1268"/>
                </a:lnTo>
                <a:lnTo>
                  <a:pt x="85641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2728295" y="12353312"/>
            <a:ext cx="230166" cy="311763"/>
          </a:xfrm>
          <a:custGeom>
            <a:avLst/>
            <a:gdLst/>
            <a:ahLst/>
            <a:cxnLst/>
            <a:rect l="l" t="t" r="r" b="b"/>
            <a:pathLst>
              <a:path w="189865" h="257175">
                <a:moveTo>
                  <a:pt x="84740" y="66217"/>
                </a:moveTo>
                <a:lnTo>
                  <a:pt x="45623" y="75946"/>
                </a:lnTo>
                <a:lnTo>
                  <a:pt x="15342" y="104352"/>
                </a:lnTo>
                <a:lnTo>
                  <a:pt x="442" y="150093"/>
                </a:lnTo>
                <a:lnTo>
                  <a:pt x="0" y="161209"/>
                </a:lnTo>
                <a:lnTo>
                  <a:pt x="0" y="161911"/>
                </a:lnTo>
                <a:lnTo>
                  <a:pt x="7277" y="202475"/>
                </a:lnTo>
                <a:lnTo>
                  <a:pt x="32454" y="237983"/>
                </a:lnTo>
                <a:lnTo>
                  <a:pt x="68906" y="255346"/>
                </a:lnTo>
                <a:lnTo>
                  <a:pt x="84939" y="256913"/>
                </a:lnTo>
                <a:lnTo>
                  <a:pt x="95586" y="256283"/>
                </a:lnTo>
                <a:lnTo>
                  <a:pt x="136033" y="235758"/>
                </a:lnTo>
                <a:lnTo>
                  <a:pt x="147346" y="222590"/>
                </a:lnTo>
                <a:lnTo>
                  <a:pt x="189303" y="222590"/>
                </a:lnTo>
                <a:lnTo>
                  <a:pt x="189303" y="220495"/>
                </a:lnTo>
                <a:lnTo>
                  <a:pt x="87683" y="220495"/>
                </a:lnTo>
                <a:lnTo>
                  <a:pt x="80939" y="219113"/>
                </a:lnTo>
                <a:lnTo>
                  <a:pt x="49202" y="193282"/>
                </a:lnTo>
                <a:lnTo>
                  <a:pt x="42291" y="170706"/>
                </a:lnTo>
                <a:lnTo>
                  <a:pt x="42291" y="152204"/>
                </a:lnTo>
                <a:lnTo>
                  <a:pt x="62689" y="113148"/>
                </a:lnTo>
                <a:lnTo>
                  <a:pt x="87683" y="102614"/>
                </a:lnTo>
                <a:lnTo>
                  <a:pt x="189303" y="102614"/>
                </a:lnTo>
                <a:lnTo>
                  <a:pt x="189303" y="98457"/>
                </a:lnTo>
                <a:lnTo>
                  <a:pt x="147000" y="98457"/>
                </a:lnTo>
                <a:lnTo>
                  <a:pt x="141680" y="92243"/>
                </a:lnTo>
                <a:lnTo>
                  <a:pt x="135755" y="86417"/>
                </a:lnTo>
                <a:lnTo>
                  <a:pt x="95505" y="66824"/>
                </a:lnTo>
                <a:lnTo>
                  <a:pt x="84740" y="66217"/>
                </a:lnTo>
                <a:close/>
              </a:path>
              <a:path w="189865" h="257175">
                <a:moveTo>
                  <a:pt x="189303" y="222590"/>
                </a:moveTo>
                <a:lnTo>
                  <a:pt x="147346" y="222590"/>
                </a:lnTo>
                <a:lnTo>
                  <a:pt x="147000" y="253091"/>
                </a:lnTo>
                <a:lnTo>
                  <a:pt x="189303" y="253091"/>
                </a:lnTo>
                <a:lnTo>
                  <a:pt x="189303" y="222590"/>
                </a:lnTo>
                <a:close/>
              </a:path>
              <a:path w="189865" h="257175">
                <a:moveTo>
                  <a:pt x="189303" y="102614"/>
                </a:moveTo>
                <a:lnTo>
                  <a:pt x="101735" y="102614"/>
                </a:lnTo>
                <a:lnTo>
                  <a:pt x="108415" y="104007"/>
                </a:lnTo>
                <a:lnTo>
                  <a:pt x="121315" y="109556"/>
                </a:lnTo>
                <a:lnTo>
                  <a:pt x="146257" y="144393"/>
                </a:lnTo>
                <a:lnTo>
                  <a:pt x="147691" y="170706"/>
                </a:lnTo>
                <a:lnTo>
                  <a:pt x="146257" y="178664"/>
                </a:lnTo>
                <a:lnTo>
                  <a:pt x="121315" y="213564"/>
                </a:lnTo>
                <a:lnTo>
                  <a:pt x="101735" y="220495"/>
                </a:lnTo>
                <a:lnTo>
                  <a:pt x="189303" y="220495"/>
                </a:lnTo>
                <a:lnTo>
                  <a:pt x="189303" y="102614"/>
                </a:lnTo>
                <a:close/>
              </a:path>
              <a:path w="189865" h="257175">
                <a:moveTo>
                  <a:pt x="189303" y="0"/>
                </a:moveTo>
                <a:lnTo>
                  <a:pt x="147000" y="0"/>
                </a:lnTo>
                <a:lnTo>
                  <a:pt x="147000" y="98457"/>
                </a:lnTo>
                <a:lnTo>
                  <a:pt x="189303" y="98457"/>
                </a:lnTo>
                <a:lnTo>
                  <a:pt x="189303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3004850" y="12433585"/>
            <a:ext cx="214770" cy="231706"/>
          </a:xfrm>
          <a:custGeom>
            <a:avLst/>
            <a:gdLst/>
            <a:ahLst/>
            <a:cxnLst/>
            <a:rect l="l" t="t" r="r" b="b"/>
            <a:pathLst>
              <a:path w="177165" h="191134">
                <a:moveTo>
                  <a:pt x="89452" y="0"/>
                </a:moveTo>
                <a:lnTo>
                  <a:pt x="45512" y="11531"/>
                </a:lnTo>
                <a:lnTo>
                  <a:pt x="14516" y="41989"/>
                </a:lnTo>
                <a:lnTo>
                  <a:pt x="412" y="85610"/>
                </a:lnTo>
                <a:lnTo>
                  <a:pt x="0" y="95337"/>
                </a:lnTo>
                <a:lnTo>
                  <a:pt x="0" y="96038"/>
                </a:lnTo>
                <a:lnTo>
                  <a:pt x="7287" y="134697"/>
                </a:lnTo>
                <a:lnTo>
                  <a:pt x="33825" y="170581"/>
                </a:lnTo>
                <a:lnTo>
                  <a:pt x="74843" y="189301"/>
                </a:lnTo>
                <a:lnTo>
                  <a:pt x="93955" y="191041"/>
                </a:lnTo>
                <a:lnTo>
                  <a:pt x="106164" y="190454"/>
                </a:lnTo>
                <a:lnTo>
                  <a:pt x="146258" y="176604"/>
                </a:lnTo>
                <a:lnTo>
                  <a:pt x="168843" y="156717"/>
                </a:lnTo>
                <a:lnTo>
                  <a:pt x="94656" y="156717"/>
                </a:lnTo>
                <a:lnTo>
                  <a:pt x="84804" y="155968"/>
                </a:lnTo>
                <a:lnTo>
                  <a:pt x="48150" y="130146"/>
                </a:lnTo>
                <a:lnTo>
                  <a:pt x="41956" y="110258"/>
                </a:lnTo>
                <a:lnTo>
                  <a:pt x="176476" y="110258"/>
                </a:lnTo>
                <a:lnTo>
                  <a:pt x="176696" y="108174"/>
                </a:lnTo>
                <a:lnTo>
                  <a:pt x="176874" y="106153"/>
                </a:lnTo>
                <a:lnTo>
                  <a:pt x="177115" y="102216"/>
                </a:lnTo>
                <a:lnTo>
                  <a:pt x="177055" y="95337"/>
                </a:lnTo>
                <a:lnTo>
                  <a:pt x="176820" y="88707"/>
                </a:lnTo>
                <a:lnTo>
                  <a:pt x="176142" y="82510"/>
                </a:lnTo>
                <a:lnTo>
                  <a:pt x="41611" y="82510"/>
                </a:lnTo>
                <a:lnTo>
                  <a:pt x="43611" y="72274"/>
                </a:lnTo>
                <a:lnTo>
                  <a:pt x="71378" y="37654"/>
                </a:lnTo>
                <a:lnTo>
                  <a:pt x="89107" y="34313"/>
                </a:lnTo>
                <a:lnTo>
                  <a:pt x="158678" y="34313"/>
                </a:lnTo>
                <a:lnTo>
                  <a:pt x="155157" y="29475"/>
                </a:lnTo>
                <a:lnTo>
                  <a:pt x="119187" y="4488"/>
                </a:lnTo>
                <a:lnTo>
                  <a:pt x="100034" y="499"/>
                </a:lnTo>
                <a:lnTo>
                  <a:pt x="89452" y="0"/>
                </a:lnTo>
                <a:close/>
              </a:path>
              <a:path w="177165" h="191134">
                <a:moveTo>
                  <a:pt x="144225" y="134865"/>
                </a:moveTo>
                <a:lnTo>
                  <a:pt x="109215" y="155331"/>
                </a:lnTo>
                <a:lnTo>
                  <a:pt x="94656" y="156717"/>
                </a:lnTo>
                <a:lnTo>
                  <a:pt x="168843" y="156717"/>
                </a:lnTo>
                <a:lnTo>
                  <a:pt x="144225" y="134865"/>
                </a:lnTo>
                <a:close/>
              </a:path>
              <a:path w="177165" h="191134">
                <a:moveTo>
                  <a:pt x="158678" y="34313"/>
                </a:moveTo>
                <a:lnTo>
                  <a:pt x="96038" y="34313"/>
                </a:lnTo>
                <a:lnTo>
                  <a:pt x="102216" y="35601"/>
                </a:lnTo>
                <a:lnTo>
                  <a:pt x="113085" y="40679"/>
                </a:lnTo>
                <a:lnTo>
                  <a:pt x="134875" y="75809"/>
                </a:lnTo>
                <a:lnTo>
                  <a:pt x="135566" y="82510"/>
                </a:lnTo>
                <a:lnTo>
                  <a:pt x="176142" y="82510"/>
                </a:lnTo>
                <a:lnTo>
                  <a:pt x="164726" y="44082"/>
                </a:lnTo>
                <a:lnTo>
                  <a:pt x="160275" y="36508"/>
                </a:lnTo>
                <a:lnTo>
                  <a:pt x="158678" y="34313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3417166" y="12353305"/>
            <a:ext cx="0" cy="307145"/>
          </a:xfrm>
          <a:custGeom>
            <a:avLst/>
            <a:gdLst/>
            <a:ahLst/>
            <a:cxnLst/>
            <a:rect l="l" t="t" r="r" b="b"/>
            <a:pathLst>
              <a:path h="253365">
                <a:moveTo>
                  <a:pt x="0" y="0"/>
                </a:moveTo>
                <a:lnTo>
                  <a:pt x="0" y="253091"/>
                </a:lnTo>
              </a:path>
            </a:pathLst>
          </a:custGeom>
          <a:ln w="42302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3489439" y="12434841"/>
            <a:ext cx="201684" cy="230166"/>
          </a:xfrm>
          <a:custGeom>
            <a:avLst/>
            <a:gdLst/>
            <a:ahLst/>
            <a:cxnLst/>
            <a:rect l="l" t="t" r="r" b="b"/>
            <a:pathLst>
              <a:path w="166370" h="189865">
                <a:moveTo>
                  <a:pt x="74207" y="72468"/>
                </a:moveTo>
                <a:lnTo>
                  <a:pt x="31815" y="80701"/>
                </a:lnTo>
                <a:lnTo>
                  <a:pt x="3123" y="111800"/>
                </a:lnTo>
                <a:lnTo>
                  <a:pt x="0" y="142393"/>
                </a:lnTo>
                <a:lnTo>
                  <a:pt x="1790" y="150529"/>
                </a:lnTo>
                <a:lnTo>
                  <a:pt x="32365" y="183586"/>
                </a:lnTo>
                <a:lnTo>
                  <a:pt x="56396" y="189659"/>
                </a:lnTo>
                <a:lnTo>
                  <a:pt x="65181" y="189659"/>
                </a:lnTo>
                <a:lnTo>
                  <a:pt x="107506" y="177999"/>
                </a:lnTo>
                <a:lnTo>
                  <a:pt x="124467" y="163303"/>
                </a:lnTo>
                <a:lnTo>
                  <a:pt x="166089" y="163303"/>
                </a:lnTo>
                <a:lnTo>
                  <a:pt x="166089" y="158099"/>
                </a:lnTo>
                <a:lnTo>
                  <a:pt x="76971" y="158099"/>
                </a:lnTo>
                <a:lnTo>
                  <a:pt x="69811" y="157667"/>
                </a:lnTo>
                <a:lnTo>
                  <a:pt x="41611" y="139849"/>
                </a:lnTo>
                <a:lnTo>
                  <a:pt x="41611" y="121587"/>
                </a:lnTo>
                <a:lnTo>
                  <a:pt x="83568" y="101934"/>
                </a:lnTo>
                <a:lnTo>
                  <a:pt x="166089" y="101934"/>
                </a:lnTo>
                <a:lnTo>
                  <a:pt x="166089" y="80091"/>
                </a:lnTo>
                <a:lnTo>
                  <a:pt x="124823" y="80091"/>
                </a:lnTo>
                <a:lnTo>
                  <a:pt x="117650" y="77777"/>
                </a:lnTo>
                <a:lnTo>
                  <a:pt x="110206" y="75934"/>
                </a:lnTo>
                <a:lnTo>
                  <a:pt x="102457" y="74542"/>
                </a:lnTo>
                <a:lnTo>
                  <a:pt x="96333" y="73635"/>
                </a:lnTo>
                <a:lnTo>
                  <a:pt x="89584" y="72987"/>
                </a:lnTo>
                <a:lnTo>
                  <a:pt x="82209" y="72598"/>
                </a:lnTo>
                <a:lnTo>
                  <a:pt x="74207" y="72468"/>
                </a:lnTo>
                <a:close/>
              </a:path>
              <a:path w="166370" h="189865">
                <a:moveTo>
                  <a:pt x="166089" y="163303"/>
                </a:moveTo>
                <a:lnTo>
                  <a:pt x="124467" y="163303"/>
                </a:lnTo>
                <a:lnTo>
                  <a:pt x="124467" y="185837"/>
                </a:lnTo>
                <a:lnTo>
                  <a:pt x="166089" y="185837"/>
                </a:lnTo>
                <a:lnTo>
                  <a:pt x="166089" y="163303"/>
                </a:lnTo>
                <a:close/>
              </a:path>
              <a:path w="166370" h="189865">
                <a:moveTo>
                  <a:pt x="166089" y="101934"/>
                </a:moveTo>
                <a:lnTo>
                  <a:pt x="91651" y="101934"/>
                </a:lnTo>
                <a:lnTo>
                  <a:pt x="99337" y="102625"/>
                </a:lnTo>
                <a:lnTo>
                  <a:pt x="113902" y="105399"/>
                </a:lnTo>
                <a:lnTo>
                  <a:pt x="120195" y="107138"/>
                </a:lnTo>
                <a:lnTo>
                  <a:pt x="125514" y="109221"/>
                </a:lnTo>
                <a:lnTo>
                  <a:pt x="125514" y="125388"/>
                </a:lnTo>
                <a:lnTo>
                  <a:pt x="90321" y="157178"/>
                </a:lnTo>
                <a:lnTo>
                  <a:pt x="83913" y="158099"/>
                </a:lnTo>
                <a:lnTo>
                  <a:pt x="166089" y="158099"/>
                </a:lnTo>
                <a:lnTo>
                  <a:pt x="166089" y="101934"/>
                </a:lnTo>
                <a:close/>
              </a:path>
              <a:path w="166370" h="189865">
                <a:moveTo>
                  <a:pt x="157766" y="37454"/>
                </a:moveTo>
                <a:lnTo>
                  <a:pt x="79746" y="37454"/>
                </a:lnTo>
                <a:lnTo>
                  <a:pt x="90030" y="38082"/>
                </a:lnTo>
                <a:lnTo>
                  <a:pt x="99034" y="39967"/>
                </a:lnTo>
                <a:lnTo>
                  <a:pt x="124767" y="75934"/>
                </a:lnTo>
                <a:lnTo>
                  <a:pt x="124823" y="80091"/>
                </a:lnTo>
                <a:lnTo>
                  <a:pt x="166089" y="80091"/>
                </a:lnTo>
                <a:lnTo>
                  <a:pt x="165990" y="75934"/>
                </a:lnTo>
                <a:lnTo>
                  <a:pt x="164852" y="59969"/>
                </a:lnTo>
                <a:lnTo>
                  <a:pt x="161142" y="44680"/>
                </a:lnTo>
                <a:lnTo>
                  <a:pt x="157766" y="37454"/>
                </a:lnTo>
                <a:close/>
              </a:path>
              <a:path w="166370" h="189865">
                <a:moveTo>
                  <a:pt x="85641" y="0"/>
                </a:moveTo>
                <a:lnTo>
                  <a:pt x="47160" y="4167"/>
                </a:lnTo>
                <a:lnTo>
                  <a:pt x="15957" y="15256"/>
                </a:lnTo>
                <a:lnTo>
                  <a:pt x="27391" y="48899"/>
                </a:lnTo>
                <a:lnTo>
                  <a:pt x="33611" y="46423"/>
                </a:lnTo>
                <a:lnTo>
                  <a:pt x="39786" y="44209"/>
                </a:lnTo>
                <a:lnTo>
                  <a:pt x="79746" y="37454"/>
                </a:lnTo>
                <a:lnTo>
                  <a:pt x="157766" y="37454"/>
                </a:lnTo>
                <a:lnTo>
                  <a:pt x="154961" y="31451"/>
                </a:lnTo>
                <a:lnTo>
                  <a:pt x="146309" y="20282"/>
                </a:lnTo>
                <a:lnTo>
                  <a:pt x="135111" y="11410"/>
                </a:lnTo>
                <a:lnTo>
                  <a:pt x="121264" y="5071"/>
                </a:lnTo>
                <a:lnTo>
                  <a:pt x="104772" y="1268"/>
                </a:lnTo>
                <a:lnTo>
                  <a:pt x="85641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3874849" y="12365923"/>
            <a:ext cx="257109" cy="294827"/>
          </a:xfrm>
          <a:custGeom>
            <a:avLst/>
            <a:gdLst/>
            <a:ahLst/>
            <a:cxnLst/>
            <a:rect l="l" t="t" r="r" b="b"/>
            <a:pathLst>
              <a:path w="212090" h="243204">
                <a:moveTo>
                  <a:pt x="39443" y="0"/>
                </a:moveTo>
                <a:lnTo>
                  <a:pt x="0" y="0"/>
                </a:lnTo>
                <a:lnTo>
                  <a:pt x="0" y="242683"/>
                </a:lnTo>
                <a:lnTo>
                  <a:pt x="42302" y="242683"/>
                </a:lnTo>
                <a:lnTo>
                  <a:pt x="42302" y="70029"/>
                </a:lnTo>
                <a:lnTo>
                  <a:pt x="93596" y="70029"/>
                </a:lnTo>
                <a:lnTo>
                  <a:pt x="39443" y="0"/>
                </a:lnTo>
                <a:close/>
              </a:path>
              <a:path w="212090" h="243204">
                <a:moveTo>
                  <a:pt x="93596" y="70029"/>
                </a:moveTo>
                <a:lnTo>
                  <a:pt x="42302" y="70029"/>
                </a:lnTo>
                <a:lnTo>
                  <a:pt x="175848" y="242683"/>
                </a:lnTo>
                <a:lnTo>
                  <a:pt x="211490" y="242683"/>
                </a:lnTo>
                <a:lnTo>
                  <a:pt x="211490" y="167795"/>
                </a:lnTo>
                <a:lnTo>
                  <a:pt x="169199" y="167795"/>
                </a:lnTo>
                <a:lnTo>
                  <a:pt x="93596" y="70029"/>
                </a:lnTo>
                <a:close/>
              </a:path>
              <a:path w="212090" h="243204">
                <a:moveTo>
                  <a:pt x="211490" y="0"/>
                </a:moveTo>
                <a:lnTo>
                  <a:pt x="169199" y="0"/>
                </a:lnTo>
                <a:lnTo>
                  <a:pt x="169199" y="167795"/>
                </a:lnTo>
                <a:lnTo>
                  <a:pt x="211490" y="167795"/>
                </a:lnTo>
                <a:lnTo>
                  <a:pt x="211490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4181659" y="12434841"/>
            <a:ext cx="201684" cy="230166"/>
          </a:xfrm>
          <a:custGeom>
            <a:avLst/>
            <a:gdLst/>
            <a:ahLst/>
            <a:cxnLst/>
            <a:rect l="l" t="t" r="r" b="b"/>
            <a:pathLst>
              <a:path w="166370" h="189865">
                <a:moveTo>
                  <a:pt x="74196" y="72468"/>
                </a:moveTo>
                <a:lnTo>
                  <a:pt x="31814" y="80701"/>
                </a:lnTo>
                <a:lnTo>
                  <a:pt x="3118" y="111800"/>
                </a:lnTo>
                <a:lnTo>
                  <a:pt x="0" y="142393"/>
                </a:lnTo>
                <a:lnTo>
                  <a:pt x="1790" y="150529"/>
                </a:lnTo>
                <a:lnTo>
                  <a:pt x="32365" y="183586"/>
                </a:lnTo>
                <a:lnTo>
                  <a:pt x="56396" y="189659"/>
                </a:lnTo>
                <a:lnTo>
                  <a:pt x="65181" y="189659"/>
                </a:lnTo>
                <a:lnTo>
                  <a:pt x="107501" y="177999"/>
                </a:lnTo>
                <a:lnTo>
                  <a:pt x="124467" y="163303"/>
                </a:lnTo>
                <a:lnTo>
                  <a:pt x="166078" y="163303"/>
                </a:lnTo>
                <a:lnTo>
                  <a:pt x="166078" y="158099"/>
                </a:lnTo>
                <a:lnTo>
                  <a:pt x="76971" y="158099"/>
                </a:lnTo>
                <a:lnTo>
                  <a:pt x="69809" y="157667"/>
                </a:lnTo>
                <a:lnTo>
                  <a:pt x="41600" y="139849"/>
                </a:lnTo>
                <a:lnTo>
                  <a:pt x="41600" y="121587"/>
                </a:lnTo>
                <a:lnTo>
                  <a:pt x="83568" y="101934"/>
                </a:lnTo>
                <a:lnTo>
                  <a:pt x="166078" y="101934"/>
                </a:lnTo>
                <a:lnTo>
                  <a:pt x="166078" y="80091"/>
                </a:lnTo>
                <a:lnTo>
                  <a:pt x="124823" y="80091"/>
                </a:lnTo>
                <a:lnTo>
                  <a:pt x="117650" y="77777"/>
                </a:lnTo>
                <a:lnTo>
                  <a:pt x="110195" y="75934"/>
                </a:lnTo>
                <a:lnTo>
                  <a:pt x="102457" y="74542"/>
                </a:lnTo>
                <a:lnTo>
                  <a:pt x="96333" y="73635"/>
                </a:lnTo>
                <a:lnTo>
                  <a:pt x="89583" y="72987"/>
                </a:lnTo>
                <a:lnTo>
                  <a:pt x="82205" y="72598"/>
                </a:lnTo>
                <a:lnTo>
                  <a:pt x="74196" y="72468"/>
                </a:lnTo>
                <a:close/>
              </a:path>
              <a:path w="166370" h="189865">
                <a:moveTo>
                  <a:pt x="166078" y="163303"/>
                </a:moveTo>
                <a:lnTo>
                  <a:pt x="124467" y="163303"/>
                </a:lnTo>
                <a:lnTo>
                  <a:pt x="124467" y="185837"/>
                </a:lnTo>
                <a:lnTo>
                  <a:pt x="166078" y="185837"/>
                </a:lnTo>
                <a:lnTo>
                  <a:pt x="166078" y="163303"/>
                </a:lnTo>
                <a:close/>
              </a:path>
              <a:path w="166370" h="189865">
                <a:moveTo>
                  <a:pt x="166078" y="101934"/>
                </a:moveTo>
                <a:lnTo>
                  <a:pt x="91651" y="101934"/>
                </a:lnTo>
                <a:lnTo>
                  <a:pt x="99337" y="102625"/>
                </a:lnTo>
                <a:lnTo>
                  <a:pt x="113902" y="105399"/>
                </a:lnTo>
                <a:lnTo>
                  <a:pt x="120195" y="107138"/>
                </a:lnTo>
                <a:lnTo>
                  <a:pt x="125514" y="109221"/>
                </a:lnTo>
                <a:lnTo>
                  <a:pt x="125514" y="125388"/>
                </a:lnTo>
                <a:lnTo>
                  <a:pt x="90321" y="157178"/>
                </a:lnTo>
                <a:lnTo>
                  <a:pt x="83903" y="158099"/>
                </a:lnTo>
                <a:lnTo>
                  <a:pt x="166078" y="158099"/>
                </a:lnTo>
                <a:lnTo>
                  <a:pt x="166078" y="101934"/>
                </a:lnTo>
                <a:close/>
              </a:path>
              <a:path w="166370" h="189865">
                <a:moveTo>
                  <a:pt x="157759" y="37454"/>
                </a:moveTo>
                <a:lnTo>
                  <a:pt x="79746" y="37454"/>
                </a:lnTo>
                <a:lnTo>
                  <a:pt x="90028" y="38082"/>
                </a:lnTo>
                <a:lnTo>
                  <a:pt x="99031" y="39967"/>
                </a:lnTo>
                <a:lnTo>
                  <a:pt x="124767" y="75934"/>
                </a:lnTo>
                <a:lnTo>
                  <a:pt x="124823" y="80091"/>
                </a:lnTo>
                <a:lnTo>
                  <a:pt x="166078" y="80091"/>
                </a:lnTo>
                <a:lnTo>
                  <a:pt x="165980" y="75934"/>
                </a:lnTo>
                <a:lnTo>
                  <a:pt x="164842" y="59969"/>
                </a:lnTo>
                <a:lnTo>
                  <a:pt x="161133" y="44680"/>
                </a:lnTo>
                <a:lnTo>
                  <a:pt x="157759" y="37454"/>
                </a:lnTo>
                <a:close/>
              </a:path>
              <a:path w="166370" h="189865">
                <a:moveTo>
                  <a:pt x="85641" y="0"/>
                </a:moveTo>
                <a:lnTo>
                  <a:pt x="47150" y="4167"/>
                </a:lnTo>
                <a:lnTo>
                  <a:pt x="15957" y="15256"/>
                </a:lnTo>
                <a:lnTo>
                  <a:pt x="27391" y="48899"/>
                </a:lnTo>
                <a:lnTo>
                  <a:pt x="33607" y="46423"/>
                </a:lnTo>
                <a:lnTo>
                  <a:pt x="39782" y="44209"/>
                </a:lnTo>
                <a:lnTo>
                  <a:pt x="79746" y="37454"/>
                </a:lnTo>
                <a:lnTo>
                  <a:pt x="157759" y="37454"/>
                </a:lnTo>
                <a:lnTo>
                  <a:pt x="154955" y="31451"/>
                </a:lnTo>
                <a:lnTo>
                  <a:pt x="146309" y="20282"/>
                </a:lnTo>
                <a:lnTo>
                  <a:pt x="135107" y="11410"/>
                </a:lnTo>
                <a:lnTo>
                  <a:pt x="121260" y="5071"/>
                </a:lnTo>
                <a:lnTo>
                  <a:pt x="104771" y="1268"/>
                </a:lnTo>
                <a:lnTo>
                  <a:pt x="85641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4427117" y="12433581"/>
            <a:ext cx="206303" cy="231706"/>
          </a:xfrm>
          <a:custGeom>
            <a:avLst/>
            <a:gdLst/>
            <a:ahLst/>
            <a:cxnLst/>
            <a:rect l="l" t="t" r="r" b="b"/>
            <a:pathLst>
              <a:path w="170179" h="191134">
                <a:moveTo>
                  <a:pt x="95347" y="0"/>
                </a:moveTo>
                <a:lnTo>
                  <a:pt x="57369" y="7622"/>
                </a:lnTo>
                <a:lnTo>
                  <a:pt x="21065" y="35045"/>
                </a:lnTo>
                <a:lnTo>
                  <a:pt x="1790" y="76758"/>
                </a:lnTo>
                <a:lnTo>
                  <a:pt x="0" y="95703"/>
                </a:lnTo>
                <a:lnTo>
                  <a:pt x="0" y="96394"/>
                </a:lnTo>
                <a:lnTo>
                  <a:pt x="11098" y="141530"/>
                </a:lnTo>
                <a:lnTo>
                  <a:pt x="41000" y="174787"/>
                </a:lnTo>
                <a:lnTo>
                  <a:pt x="84964" y="190574"/>
                </a:lnTo>
                <a:lnTo>
                  <a:pt x="95002" y="191041"/>
                </a:lnTo>
                <a:lnTo>
                  <a:pt x="107766" y="190444"/>
                </a:lnTo>
                <a:lnTo>
                  <a:pt x="147462" y="176378"/>
                </a:lnTo>
                <a:lnTo>
                  <a:pt x="169890" y="156717"/>
                </a:lnTo>
                <a:lnTo>
                  <a:pt x="167776" y="154634"/>
                </a:lnTo>
                <a:lnTo>
                  <a:pt x="88981" y="154634"/>
                </a:lnTo>
                <a:lnTo>
                  <a:pt x="81589" y="153073"/>
                </a:lnTo>
                <a:lnTo>
                  <a:pt x="48951" y="125744"/>
                </a:lnTo>
                <a:lnTo>
                  <a:pt x="42302" y="103787"/>
                </a:lnTo>
                <a:lnTo>
                  <a:pt x="42302" y="87149"/>
                </a:lnTo>
                <a:lnTo>
                  <a:pt x="61830" y="48721"/>
                </a:lnTo>
                <a:lnTo>
                  <a:pt x="87369" y="36763"/>
                </a:lnTo>
                <a:lnTo>
                  <a:pt x="163669" y="36763"/>
                </a:lnTo>
                <a:lnTo>
                  <a:pt x="168497" y="31548"/>
                </a:lnTo>
                <a:lnTo>
                  <a:pt x="129378" y="4881"/>
                </a:lnTo>
                <a:lnTo>
                  <a:pt x="107794" y="543"/>
                </a:lnTo>
                <a:lnTo>
                  <a:pt x="95347" y="0"/>
                </a:lnTo>
                <a:close/>
              </a:path>
              <a:path w="170179" h="191134">
                <a:moveTo>
                  <a:pt x="144571" y="131755"/>
                </a:moveTo>
                <a:lnTo>
                  <a:pt x="111072" y="153035"/>
                </a:lnTo>
                <a:lnTo>
                  <a:pt x="97075" y="154634"/>
                </a:lnTo>
                <a:lnTo>
                  <a:pt x="167776" y="154634"/>
                </a:lnTo>
                <a:lnTo>
                  <a:pt x="144571" y="131755"/>
                </a:lnTo>
                <a:close/>
              </a:path>
              <a:path w="170179" h="191134">
                <a:moveTo>
                  <a:pt x="163669" y="36763"/>
                </a:moveTo>
                <a:lnTo>
                  <a:pt x="95002" y="36763"/>
                </a:lnTo>
                <a:lnTo>
                  <a:pt x="102660" y="37163"/>
                </a:lnTo>
                <a:lnTo>
                  <a:pt x="109691" y="38364"/>
                </a:lnTo>
                <a:lnTo>
                  <a:pt x="142498" y="59631"/>
                </a:lnTo>
                <a:lnTo>
                  <a:pt x="163669" y="36763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4703685" y="12438213"/>
            <a:ext cx="0" cy="222468"/>
          </a:xfrm>
          <a:custGeom>
            <a:avLst/>
            <a:gdLst/>
            <a:ahLst/>
            <a:cxnLst/>
            <a:rect l="l" t="t" r="r" b="b"/>
            <a:pathLst>
              <a:path h="183515">
                <a:moveTo>
                  <a:pt x="0" y="0"/>
                </a:moveTo>
                <a:lnTo>
                  <a:pt x="0" y="183052"/>
                </a:lnTo>
              </a:path>
            </a:pathLst>
          </a:custGeom>
          <a:ln w="42302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4675937" y="12379999"/>
            <a:ext cx="55425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412" y="0"/>
                </a:lnTo>
              </a:path>
            </a:pathLst>
          </a:custGeom>
          <a:ln w="39873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4778907" y="12341119"/>
            <a:ext cx="237094" cy="324080"/>
          </a:xfrm>
          <a:custGeom>
            <a:avLst/>
            <a:gdLst/>
            <a:ahLst/>
            <a:cxnLst/>
            <a:rect l="l" t="t" r="r" b="b"/>
            <a:pathLst>
              <a:path w="195579" h="267334">
                <a:moveTo>
                  <a:pt x="117724" y="0"/>
                </a:moveTo>
                <a:lnTo>
                  <a:pt x="81128" y="56867"/>
                </a:lnTo>
                <a:lnTo>
                  <a:pt x="113577" y="56867"/>
                </a:lnTo>
                <a:lnTo>
                  <a:pt x="155691" y="16983"/>
                </a:lnTo>
                <a:lnTo>
                  <a:pt x="117724" y="0"/>
                </a:lnTo>
                <a:close/>
              </a:path>
              <a:path w="195579" h="267334">
                <a:moveTo>
                  <a:pt x="97766" y="76269"/>
                </a:moveTo>
                <a:lnTo>
                  <a:pt x="58773" y="83903"/>
                </a:lnTo>
                <a:lnTo>
                  <a:pt x="21760" y="111308"/>
                </a:lnTo>
                <a:lnTo>
                  <a:pt x="1862" y="152814"/>
                </a:lnTo>
                <a:lnTo>
                  <a:pt x="0" y="172664"/>
                </a:lnTo>
                <a:lnTo>
                  <a:pt x="455" y="182241"/>
                </a:lnTo>
                <a:lnTo>
                  <a:pt x="15994" y="225626"/>
                </a:lnTo>
                <a:lnTo>
                  <a:pt x="49792" y="255796"/>
                </a:lnTo>
                <a:lnTo>
                  <a:pt x="86860" y="266844"/>
                </a:lnTo>
                <a:lnTo>
                  <a:pt x="97075" y="267311"/>
                </a:lnTo>
                <a:lnTo>
                  <a:pt x="107457" y="266834"/>
                </a:lnTo>
                <a:lnTo>
                  <a:pt x="144954" y="255536"/>
                </a:lnTo>
                <a:lnTo>
                  <a:pt x="174462" y="230914"/>
                </a:lnTo>
                <a:lnTo>
                  <a:pt x="89735" y="230914"/>
                </a:lnTo>
                <a:lnTo>
                  <a:pt x="82322" y="229343"/>
                </a:lnTo>
                <a:lnTo>
                  <a:pt x="49181" y="201721"/>
                </a:lnTo>
                <a:lnTo>
                  <a:pt x="42302" y="163419"/>
                </a:lnTo>
                <a:lnTo>
                  <a:pt x="43558" y="155901"/>
                </a:lnTo>
                <a:lnTo>
                  <a:pt x="67736" y="120823"/>
                </a:lnTo>
                <a:lnTo>
                  <a:pt x="88814" y="113033"/>
                </a:lnTo>
                <a:lnTo>
                  <a:pt x="175342" y="113033"/>
                </a:lnTo>
                <a:lnTo>
                  <a:pt x="173782" y="110940"/>
                </a:lnTo>
                <a:lnTo>
                  <a:pt x="136781" y="83735"/>
                </a:lnTo>
                <a:lnTo>
                  <a:pt x="108132" y="76737"/>
                </a:lnTo>
                <a:lnTo>
                  <a:pt x="97766" y="76269"/>
                </a:lnTo>
                <a:close/>
              </a:path>
              <a:path w="195579" h="267334">
                <a:moveTo>
                  <a:pt x="175342" y="113033"/>
                </a:moveTo>
                <a:lnTo>
                  <a:pt x="105347" y="113033"/>
                </a:lnTo>
                <a:lnTo>
                  <a:pt x="112865" y="114593"/>
                </a:lnTo>
                <a:lnTo>
                  <a:pt x="126425" y="120823"/>
                </a:lnTo>
                <a:lnTo>
                  <a:pt x="151513" y="156246"/>
                </a:lnTo>
                <a:lnTo>
                  <a:pt x="152895" y="180518"/>
                </a:lnTo>
                <a:lnTo>
                  <a:pt x="151628" y="187973"/>
                </a:lnTo>
                <a:lnTo>
                  <a:pt x="127451" y="223113"/>
                </a:lnTo>
                <a:lnTo>
                  <a:pt x="106269" y="230914"/>
                </a:lnTo>
                <a:lnTo>
                  <a:pt x="174462" y="230914"/>
                </a:lnTo>
                <a:lnTo>
                  <a:pt x="193331" y="190868"/>
                </a:lnTo>
                <a:lnTo>
                  <a:pt x="195198" y="171261"/>
                </a:lnTo>
                <a:lnTo>
                  <a:pt x="194742" y="161545"/>
                </a:lnTo>
                <a:lnTo>
                  <a:pt x="179209" y="118218"/>
                </a:lnTo>
                <a:lnTo>
                  <a:pt x="175342" y="113033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5063026" y="12433577"/>
            <a:ext cx="199375" cy="227087"/>
          </a:xfrm>
          <a:custGeom>
            <a:avLst/>
            <a:gdLst/>
            <a:ahLst/>
            <a:cxnLst/>
            <a:rect l="l" t="t" r="r" b="b"/>
            <a:pathLst>
              <a:path w="164465" h="187325">
                <a:moveTo>
                  <a:pt x="42302" y="3821"/>
                </a:moveTo>
                <a:lnTo>
                  <a:pt x="0" y="3821"/>
                </a:lnTo>
                <a:lnTo>
                  <a:pt x="0" y="186873"/>
                </a:lnTo>
                <a:lnTo>
                  <a:pt x="42302" y="186873"/>
                </a:lnTo>
                <a:lnTo>
                  <a:pt x="42350" y="83107"/>
                </a:lnTo>
                <a:lnTo>
                  <a:pt x="43011" y="73676"/>
                </a:lnTo>
                <a:lnTo>
                  <a:pt x="66706" y="41484"/>
                </a:lnTo>
                <a:lnTo>
                  <a:pt x="83201" y="38501"/>
                </a:lnTo>
                <a:lnTo>
                  <a:pt x="158805" y="38501"/>
                </a:lnTo>
                <a:lnTo>
                  <a:pt x="156173" y="32533"/>
                </a:lnTo>
                <a:lnTo>
                  <a:pt x="42302" y="32533"/>
                </a:lnTo>
                <a:lnTo>
                  <a:pt x="42302" y="3821"/>
                </a:lnTo>
                <a:close/>
              </a:path>
              <a:path w="164465" h="187325">
                <a:moveTo>
                  <a:pt x="158805" y="38501"/>
                </a:moveTo>
                <a:lnTo>
                  <a:pt x="83201" y="38501"/>
                </a:lnTo>
                <a:lnTo>
                  <a:pt x="91951" y="39222"/>
                </a:lnTo>
                <a:lnTo>
                  <a:pt x="99652" y="41390"/>
                </a:lnTo>
                <a:lnTo>
                  <a:pt x="121405" y="73002"/>
                </a:lnTo>
                <a:lnTo>
                  <a:pt x="122038" y="83107"/>
                </a:lnTo>
                <a:lnTo>
                  <a:pt x="122038" y="186873"/>
                </a:lnTo>
                <a:lnTo>
                  <a:pt x="164340" y="186873"/>
                </a:lnTo>
                <a:lnTo>
                  <a:pt x="164340" y="70385"/>
                </a:lnTo>
                <a:lnTo>
                  <a:pt x="163280" y="55091"/>
                </a:lnTo>
                <a:lnTo>
                  <a:pt x="160079" y="41390"/>
                </a:lnTo>
                <a:lnTo>
                  <a:pt x="158805" y="38501"/>
                </a:lnTo>
                <a:close/>
              </a:path>
              <a:path w="164465" h="187325">
                <a:moveTo>
                  <a:pt x="99347" y="0"/>
                </a:moveTo>
                <a:lnTo>
                  <a:pt x="92196" y="0"/>
                </a:lnTo>
                <a:lnTo>
                  <a:pt x="85808" y="879"/>
                </a:lnTo>
                <a:lnTo>
                  <a:pt x="48584" y="23967"/>
                </a:lnTo>
                <a:lnTo>
                  <a:pt x="42302" y="32533"/>
                </a:lnTo>
                <a:lnTo>
                  <a:pt x="156173" y="32533"/>
                </a:lnTo>
                <a:lnTo>
                  <a:pt x="126918" y="4772"/>
                </a:lnTo>
                <a:lnTo>
                  <a:pt x="99347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135821" y="11639407"/>
            <a:ext cx="838630" cy="1329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542442" y="6421625"/>
            <a:ext cx="1610392" cy="0"/>
          </a:xfrm>
          <a:custGeom>
            <a:avLst/>
            <a:gdLst/>
            <a:ahLst/>
            <a:cxnLst/>
            <a:rect l="l" t="t" r="r" b="b"/>
            <a:pathLst>
              <a:path w="1328420">
                <a:moveTo>
                  <a:pt x="0" y="0"/>
                </a:moveTo>
                <a:lnTo>
                  <a:pt x="1327980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729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24385588" cy="1818234"/>
          </a:xfrm>
          <a:prstGeom prst="rect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A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EXPERTOS </a:t>
            </a:r>
            <a:r>
              <a:rPr lang="es-A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PyME</a:t>
            </a:r>
            <a:endParaRPr lang="es-A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790700"/>
            <a:ext cx="24385588" cy="963638"/>
          </a:xfrm>
          <a:prstGeom prst="rect">
            <a:avLst/>
          </a:prstGeom>
          <a:solidFill>
            <a:srgbClr val="77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AR" sz="3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FUNCIONAMIENTO DEL SISTEMA</a:t>
            </a:r>
            <a:endParaRPr lang="es-AR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2844" t="11229" r="22402" b="16639"/>
          <a:stretch/>
        </p:blipFill>
        <p:spPr>
          <a:xfrm>
            <a:off x="11976770" y="3397974"/>
            <a:ext cx="12025336" cy="95050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4011" t="11424" r="24314" b="6802"/>
          <a:stretch/>
        </p:blipFill>
        <p:spPr>
          <a:xfrm>
            <a:off x="815530" y="3397974"/>
            <a:ext cx="10199730" cy="968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" y="0"/>
            <a:ext cx="24382083" cy="1371758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10315178"/>
            <a:ext cx="24385588" cy="1152128"/>
          </a:xfrm>
          <a:prstGeom prst="rect">
            <a:avLst/>
          </a:prstGeom>
          <a:solidFill>
            <a:srgbClr val="77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es-AR" sz="32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expertospyme@producción.gob.ar</a:t>
            </a:r>
            <a:r>
              <a:rPr lang="es-AR" sz="32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Tel: </a:t>
            </a:r>
            <a:r>
              <a:rPr lang="es-AR" sz="32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011-43493373/3689</a:t>
            </a:r>
            <a:endParaRPr lang="es-AR" sz="32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48566" y="9163050"/>
            <a:ext cx="2443415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RODRIGO ABEL ALVAREZ </a:t>
            </a:r>
          </a:p>
          <a:p>
            <a:pPr algn="ctr"/>
            <a:r>
              <a:rPr lang="es-AR" sz="3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s-AR" sz="3200" spc="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roabelalvarez</a:t>
            </a:r>
            <a:endParaRPr lang="es-A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24385588" cy="1818234"/>
          </a:xfrm>
          <a:prstGeom prst="rect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A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EXPERTOS </a:t>
            </a:r>
            <a:r>
              <a:rPr lang="es-A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PyME</a:t>
            </a:r>
            <a:endParaRPr lang="es-A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1790700"/>
            <a:ext cx="24385588" cy="963638"/>
          </a:xfrm>
          <a:prstGeom prst="rect">
            <a:avLst/>
          </a:prstGeom>
          <a:solidFill>
            <a:srgbClr val="77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s-AR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71021" y="3882649"/>
            <a:ext cx="21530392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 busca brindar a las </a:t>
            </a:r>
            <a:r>
              <a:rPr lang="es-A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MIPYMEs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que así lo soliciten y cumplan con los requisitos requeridos, asesoramiento técnico y organizacional, a través de la asistencia de los expertos para la realización de un prediagnóstico, diagnostico especifico e implantación de plan de mejoras.</a:t>
            </a:r>
            <a:endParaRPr lang="es-A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27498" y="7290842"/>
            <a:ext cx="7537786" cy="577867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LA </a:t>
            </a:r>
            <a:r>
              <a:rPr lang="es-AR" sz="3500" b="1" dirty="0">
                <a:latin typeface="Arial" panose="020B0604020202020204" pitchFamily="34" charset="0"/>
                <a:cs typeface="Arial" panose="020B0604020202020204" pitchFamily="34" charset="0"/>
              </a:rPr>
              <a:t>PRINCIPAL FINALIDAD </a:t>
            </a:r>
            <a:r>
              <a:rPr lang="es-A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ES: </a:t>
            </a:r>
          </a:p>
          <a:p>
            <a:endParaRPr lang="es-AR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AR" sz="3500" dirty="0">
                <a:latin typeface="Arial" panose="020B0604020202020204" pitchFamily="34" charset="0"/>
                <a:cs typeface="Arial" panose="020B0604020202020204" pitchFamily="34" charset="0"/>
              </a:rPr>
              <a:t>Solucionar un problema crítico</a:t>
            </a:r>
          </a:p>
          <a:p>
            <a:pPr lvl="1"/>
            <a:r>
              <a:rPr lang="es-AR" sz="3500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AR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MIPyMEs</a:t>
            </a:r>
            <a:endParaRPr lang="es-A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AR" sz="3500" dirty="0">
                <a:latin typeface="Arial" panose="020B0604020202020204" pitchFamily="34" charset="0"/>
                <a:cs typeface="Arial" panose="020B0604020202020204" pitchFamily="34" charset="0"/>
              </a:rPr>
              <a:t>Aplicar una </a:t>
            </a:r>
            <a:r>
              <a:rPr lang="es-A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mejora</a:t>
            </a:r>
            <a:endParaRPr lang="es-A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AR" sz="3500" dirty="0">
                <a:latin typeface="Arial" panose="020B0604020202020204" pitchFamily="34" charset="0"/>
                <a:cs typeface="Arial" panose="020B0604020202020204" pitchFamily="34" charset="0"/>
              </a:rPr>
              <a:t>Desarrollar una innovación</a:t>
            </a:r>
            <a:endParaRPr lang="es-AR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271021" y="10891242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Elipse 23"/>
          <p:cNvSpPr/>
          <p:nvPr/>
        </p:nvSpPr>
        <p:spPr>
          <a:xfrm>
            <a:off x="1271021" y="11827346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Elipse 24"/>
          <p:cNvSpPr/>
          <p:nvPr/>
        </p:nvSpPr>
        <p:spPr>
          <a:xfrm>
            <a:off x="1271021" y="12403410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Rectángulo 29"/>
          <p:cNvSpPr/>
          <p:nvPr/>
        </p:nvSpPr>
        <p:spPr>
          <a:xfrm>
            <a:off x="8384673" y="7290842"/>
            <a:ext cx="7537786" cy="5778674"/>
          </a:xfrm>
          <a:prstGeom prst="rect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A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BENEFICIOS:</a:t>
            </a:r>
          </a:p>
          <a:p>
            <a:endParaRPr lang="es-A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AR" sz="3600" dirty="0">
                <a:latin typeface="Arial" panose="020B0604020202020204" pitchFamily="34" charset="0"/>
                <a:cs typeface="Arial" panose="020B0604020202020204" pitchFamily="34" charset="0"/>
              </a:rPr>
              <a:t>Cobertura total o parcial</a:t>
            </a:r>
          </a:p>
          <a:p>
            <a:pPr lvl="1"/>
            <a:r>
              <a:rPr lang="es-AR" sz="3600" dirty="0">
                <a:latin typeface="Arial" panose="020B0604020202020204" pitchFamily="34" charset="0"/>
                <a:cs typeface="Arial" panose="020B0604020202020204" pitchFamily="34" charset="0"/>
              </a:rPr>
              <a:t>de los costos de la</a:t>
            </a:r>
          </a:p>
          <a:p>
            <a:pPr lvl="1"/>
            <a:r>
              <a:rPr lang="es-AR" sz="3600" dirty="0">
                <a:latin typeface="Arial" panose="020B0604020202020204" pitchFamily="34" charset="0"/>
                <a:cs typeface="Arial" panose="020B0604020202020204" pitchFamily="34" charset="0"/>
              </a:rPr>
              <a:t>asistencia técnica</a:t>
            </a:r>
            <a:endParaRPr lang="es-AR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9128196" y="11035258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Rectángulo 33"/>
          <p:cNvSpPr/>
          <p:nvPr/>
        </p:nvSpPr>
        <p:spPr>
          <a:xfrm>
            <a:off x="16241848" y="7290842"/>
            <a:ext cx="7537786" cy="5778674"/>
          </a:xfrm>
          <a:prstGeom prst="rect">
            <a:avLst/>
          </a:prstGeom>
          <a:solidFill>
            <a:srgbClr val="006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A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BENEFICIARIOS</a:t>
            </a:r>
          </a:p>
          <a:p>
            <a:endParaRPr lang="es-A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AR" sz="3600" dirty="0" err="1">
                <a:latin typeface="Arial" panose="020B0604020202020204" pitchFamily="34" charset="0"/>
                <a:cs typeface="Arial" panose="020B0604020202020204" pitchFamily="34" charset="0"/>
              </a:rPr>
              <a:t>PyMEs</a:t>
            </a:r>
            <a:r>
              <a:rPr lang="es-AR" sz="3600" dirty="0">
                <a:latin typeface="Arial" panose="020B0604020202020204" pitchFamily="34" charset="0"/>
                <a:cs typeface="Arial" panose="020B0604020202020204" pitchFamily="34" charset="0"/>
              </a:rPr>
              <a:t> ubicadas en el</a:t>
            </a:r>
          </a:p>
          <a:p>
            <a:pPr lvl="1"/>
            <a:r>
              <a:rPr lang="es-AR" sz="3600" dirty="0">
                <a:latin typeface="Arial" panose="020B0604020202020204" pitchFamily="34" charset="0"/>
                <a:cs typeface="Arial" panose="020B0604020202020204" pitchFamily="34" charset="0"/>
              </a:rPr>
              <a:t>territorio 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</a:p>
          <a:p>
            <a:pPr lvl="1"/>
            <a:endParaRPr lang="es-A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AR" sz="3600" dirty="0">
                <a:latin typeface="Arial" panose="020B0604020202020204" pitchFamily="34" charset="0"/>
                <a:cs typeface="Arial" panose="020B0604020202020204" pitchFamily="34" charset="0"/>
              </a:rPr>
              <a:t>Expertos 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aprobados </a:t>
            </a:r>
            <a:endParaRPr lang="es-AR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16985371" y="10747226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/>
          <p:cNvSpPr/>
          <p:nvPr/>
        </p:nvSpPr>
        <p:spPr>
          <a:xfrm>
            <a:off x="16985371" y="12403410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1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24385588" cy="1818234"/>
          </a:xfrm>
          <a:prstGeom prst="rect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A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EXPERTOS </a:t>
            </a:r>
            <a:r>
              <a:rPr lang="es-A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PyME</a:t>
            </a:r>
            <a:endParaRPr lang="es-A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1790700"/>
            <a:ext cx="24385588" cy="963638"/>
          </a:xfrm>
          <a:prstGeom prst="rect">
            <a:avLst/>
          </a:prstGeom>
          <a:solidFill>
            <a:srgbClr val="77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AR" sz="3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DE LAS PYMES</a:t>
            </a:r>
            <a:endParaRPr lang="es-AR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91594" y="4842570"/>
            <a:ext cx="216024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AR" sz="4400" b="1" dirty="0" smtClean="0">
              <a:solidFill>
                <a:srgbClr val="0693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AR" sz="3800" dirty="0" smtClean="0">
                <a:solidFill>
                  <a:srgbClr val="1E1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Estar radicadas en la REPÚBLICA ARGENTINA.</a:t>
            </a:r>
          </a:p>
          <a:p>
            <a:pPr>
              <a:lnSpc>
                <a:spcPct val="150000"/>
              </a:lnSpc>
            </a:pPr>
            <a:r>
              <a:rPr lang="es-AR" sz="3800" dirty="0" smtClean="0">
                <a:solidFill>
                  <a:srgbClr val="1E1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Estar categorizada como </a:t>
            </a:r>
            <a:r>
              <a:rPr lang="es-AR" sz="3800" dirty="0" err="1" smtClean="0">
                <a:solidFill>
                  <a:srgbClr val="1E1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PyME</a:t>
            </a:r>
            <a:r>
              <a:rPr lang="es-AR" sz="3800" dirty="0" smtClean="0">
                <a:solidFill>
                  <a:srgbClr val="1E1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(formulario 1272 AFIP)</a:t>
            </a:r>
          </a:p>
          <a:p>
            <a:pPr>
              <a:lnSpc>
                <a:spcPct val="150000"/>
              </a:lnSpc>
            </a:pPr>
            <a:r>
              <a:rPr lang="es-AR" sz="3800" dirty="0" smtClean="0">
                <a:solidFill>
                  <a:srgbClr val="1E1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Tener un mínimo de 6 (SEIS) meses de facturación en la actividad declarada.</a:t>
            </a:r>
          </a:p>
          <a:p>
            <a:pPr>
              <a:lnSpc>
                <a:spcPct val="150000"/>
              </a:lnSpc>
            </a:pPr>
            <a:r>
              <a:rPr lang="es-AR" sz="3800" dirty="0" smtClean="0">
                <a:solidFill>
                  <a:srgbClr val="1E1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Estar inscripta ante la ADMINISTRACIÓN FEDERAL DE INGRESOS PÚBLICOS.  </a:t>
            </a:r>
          </a:p>
          <a:p>
            <a:pPr>
              <a:lnSpc>
                <a:spcPct val="150000"/>
              </a:lnSpc>
            </a:pPr>
            <a:r>
              <a:rPr lang="es-AR" sz="3800" dirty="0" smtClean="0">
                <a:solidFill>
                  <a:srgbClr val="1E1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Tener al menos 1 (UN) empleado en relación de dependencia en su nómina.</a:t>
            </a:r>
            <a:endParaRPr lang="es-A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391594" y="6210722"/>
            <a:ext cx="288032" cy="288032"/>
          </a:xfrm>
          <a:prstGeom prst="ellipse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endParaRPr lang="es-AR"/>
          </a:p>
        </p:txBody>
      </p:sp>
      <p:sp>
        <p:nvSpPr>
          <p:cNvPr id="9" name="Elipse 8"/>
          <p:cNvSpPr/>
          <p:nvPr/>
        </p:nvSpPr>
        <p:spPr>
          <a:xfrm>
            <a:off x="1391594" y="7074818"/>
            <a:ext cx="288032" cy="288032"/>
          </a:xfrm>
          <a:prstGeom prst="ellipse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endParaRPr lang="es-AR"/>
          </a:p>
        </p:txBody>
      </p:sp>
      <p:sp>
        <p:nvSpPr>
          <p:cNvPr id="10" name="Elipse 9"/>
          <p:cNvSpPr/>
          <p:nvPr/>
        </p:nvSpPr>
        <p:spPr>
          <a:xfrm>
            <a:off x="1391594" y="7938914"/>
            <a:ext cx="288032" cy="288032"/>
          </a:xfrm>
          <a:prstGeom prst="ellipse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endParaRPr lang="es-AR"/>
          </a:p>
        </p:txBody>
      </p:sp>
      <p:sp>
        <p:nvSpPr>
          <p:cNvPr id="11" name="Elipse 10"/>
          <p:cNvSpPr/>
          <p:nvPr/>
        </p:nvSpPr>
        <p:spPr>
          <a:xfrm>
            <a:off x="1391594" y="8875018"/>
            <a:ext cx="288032" cy="288032"/>
          </a:xfrm>
          <a:prstGeom prst="ellipse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endParaRPr lang="es-AR"/>
          </a:p>
        </p:txBody>
      </p:sp>
      <p:sp>
        <p:nvSpPr>
          <p:cNvPr id="12" name="Elipse 11"/>
          <p:cNvSpPr/>
          <p:nvPr/>
        </p:nvSpPr>
        <p:spPr>
          <a:xfrm>
            <a:off x="1391594" y="9667106"/>
            <a:ext cx="288032" cy="288032"/>
          </a:xfrm>
          <a:prstGeom prst="ellipse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25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0" y="11037932"/>
            <a:ext cx="24385588" cy="2679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s-AR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24385588" cy="1818234"/>
          </a:xfrm>
          <a:prstGeom prst="rect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A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EXPERTOS </a:t>
            </a:r>
            <a:r>
              <a:rPr lang="es-A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PyME</a:t>
            </a:r>
            <a:endParaRPr lang="es-A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1790700"/>
            <a:ext cx="24385588" cy="963638"/>
          </a:xfrm>
          <a:prstGeom prst="rect">
            <a:avLst/>
          </a:prstGeom>
          <a:solidFill>
            <a:srgbClr val="77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AR" sz="3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DE LOS EXPERTOS</a:t>
            </a:r>
            <a:endParaRPr lang="es-AR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91594" y="3907763"/>
            <a:ext cx="216024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4400" b="1" dirty="0"/>
          </a:p>
          <a:p>
            <a:r>
              <a:rPr lang="es-AR" sz="3800" dirty="0" smtClean="0"/>
              <a:t>    Generar </a:t>
            </a:r>
            <a:r>
              <a:rPr lang="es-AR" sz="3800" dirty="0"/>
              <a:t>un usuario y contraseña en el sistema para inscribirse.</a:t>
            </a:r>
          </a:p>
          <a:p>
            <a:pPr>
              <a:lnSpc>
                <a:spcPct val="150000"/>
              </a:lnSpc>
            </a:pPr>
            <a:r>
              <a:rPr lang="es-AR" sz="3800" dirty="0" smtClean="0"/>
              <a:t>    Profesional </a:t>
            </a:r>
            <a:r>
              <a:rPr lang="es-AR" sz="3800" dirty="0"/>
              <a:t>o técnico altamente especializado en áreas significativas de una </a:t>
            </a:r>
            <a:r>
              <a:rPr lang="es-AR" sz="3800" dirty="0" err="1"/>
              <a:t>MIPyME</a:t>
            </a:r>
            <a:endParaRPr lang="es-AR" sz="3800" dirty="0"/>
          </a:p>
          <a:p>
            <a:r>
              <a:rPr lang="es-AR" sz="3800" dirty="0" smtClean="0"/>
              <a:t>    (procesos, finanzas, gestión, administración, recursos humanos, entre otros).</a:t>
            </a:r>
          </a:p>
          <a:p>
            <a:pPr>
              <a:lnSpc>
                <a:spcPct val="150000"/>
              </a:lnSpc>
            </a:pPr>
            <a:r>
              <a:rPr lang="es-AR" sz="3800" dirty="0" smtClean="0"/>
              <a:t>    Contar con 600 </a:t>
            </a:r>
            <a:r>
              <a:rPr lang="es-AR" sz="3800" dirty="0" err="1" smtClean="0"/>
              <a:t>hs</a:t>
            </a:r>
            <a:r>
              <a:rPr lang="es-AR" sz="3800" dirty="0" smtClean="0"/>
              <a:t>. (SEISCIENTAS HORAS) en al menos 10 (DIEZ) </a:t>
            </a:r>
            <a:r>
              <a:rPr lang="es-AR" sz="3800" dirty="0" err="1" smtClean="0"/>
              <a:t>MIPyMEs</a:t>
            </a:r>
            <a:r>
              <a:rPr lang="es-AR" sz="3800" dirty="0" smtClean="0"/>
              <a:t>, y/o por lo menos</a:t>
            </a:r>
          </a:p>
          <a:p>
            <a:r>
              <a:rPr lang="es-AR" sz="3800" dirty="0" smtClean="0"/>
              <a:t>    10 (DIEZ) años en empresas en posiciones de Jefatura o de mayor jerarquía.</a:t>
            </a:r>
          </a:p>
          <a:p>
            <a:pPr>
              <a:lnSpc>
                <a:spcPct val="150000"/>
              </a:lnSpc>
            </a:pPr>
            <a:r>
              <a:rPr lang="es-AR" sz="3800" dirty="0" smtClean="0"/>
              <a:t>    Estar inscripto en la AFIP al momento de aceptar la asistencia y a lo largo de la misma.</a:t>
            </a:r>
          </a:p>
          <a:p>
            <a:pPr>
              <a:lnSpc>
                <a:spcPct val="150000"/>
              </a:lnSpc>
            </a:pPr>
            <a:r>
              <a:rPr lang="es-AR" sz="3800" dirty="0" smtClean="0"/>
              <a:t>         Si </a:t>
            </a:r>
            <a:r>
              <a:rPr lang="es-AR" sz="3800" dirty="0"/>
              <a:t>trabaja en relación de dependencia puede facturar la empresa</a:t>
            </a:r>
            <a:r>
              <a:rPr lang="es-AR" sz="3800" dirty="0" smtClean="0"/>
              <a:t>. </a:t>
            </a:r>
            <a:endParaRPr lang="es-A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823642" y="9451082"/>
            <a:ext cx="288032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/>
          <p:cNvSpPr/>
          <p:nvPr/>
        </p:nvSpPr>
        <p:spPr>
          <a:xfrm>
            <a:off x="1679626" y="11683330"/>
            <a:ext cx="210263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Deberá estar registrado en la base de datos del programa y</a:t>
            </a:r>
          </a:p>
          <a:p>
            <a:pPr algn="ctr"/>
            <a:r>
              <a:rPr lang="es-AR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disponible en el sistema informático de la Secretaría.</a:t>
            </a:r>
          </a:p>
        </p:txBody>
      </p:sp>
      <p:sp>
        <p:nvSpPr>
          <p:cNvPr id="20" name="Elipse 19"/>
          <p:cNvSpPr/>
          <p:nvPr/>
        </p:nvSpPr>
        <p:spPr>
          <a:xfrm>
            <a:off x="1391594" y="4842570"/>
            <a:ext cx="288032" cy="288032"/>
          </a:xfrm>
          <a:prstGeom prst="ellipse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endParaRPr lang="es-AR"/>
          </a:p>
        </p:txBody>
      </p:sp>
      <p:sp>
        <p:nvSpPr>
          <p:cNvPr id="21" name="Elipse 20"/>
          <p:cNvSpPr/>
          <p:nvPr/>
        </p:nvSpPr>
        <p:spPr>
          <a:xfrm>
            <a:off x="1391594" y="5562650"/>
            <a:ext cx="288032" cy="288032"/>
          </a:xfrm>
          <a:prstGeom prst="ellipse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endParaRPr lang="es-AR"/>
          </a:p>
        </p:txBody>
      </p:sp>
      <p:sp>
        <p:nvSpPr>
          <p:cNvPr id="22" name="Elipse 21"/>
          <p:cNvSpPr/>
          <p:nvPr/>
        </p:nvSpPr>
        <p:spPr>
          <a:xfrm>
            <a:off x="1391594" y="7002810"/>
            <a:ext cx="288032" cy="288032"/>
          </a:xfrm>
          <a:prstGeom prst="ellipse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endParaRPr lang="es-AR"/>
          </a:p>
        </p:txBody>
      </p:sp>
      <p:sp>
        <p:nvSpPr>
          <p:cNvPr id="23" name="Elipse 22"/>
          <p:cNvSpPr/>
          <p:nvPr/>
        </p:nvSpPr>
        <p:spPr>
          <a:xfrm>
            <a:off x="1391594" y="8442970"/>
            <a:ext cx="288032" cy="288032"/>
          </a:xfrm>
          <a:prstGeom prst="ellipse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66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24385588" cy="1818234"/>
          </a:xfrm>
          <a:prstGeom prst="rect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A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EXPERTOS </a:t>
            </a:r>
            <a:r>
              <a:rPr lang="es-A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PyME</a:t>
            </a:r>
            <a:endParaRPr lang="es-A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790700"/>
            <a:ext cx="24385588" cy="963638"/>
          </a:xfrm>
          <a:prstGeom prst="rect">
            <a:avLst/>
          </a:prstGeom>
          <a:solidFill>
            <a:srgbClr val="77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AR" sz="3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DEL PROGRAMA</a:t>
            </a:r>
            <a:endParaRPr lang="es-AR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35" y="3402410"/>
            <a:ext cx="4668751" cy="46800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18" y="3402410"/>
            <a:ext cx="4668751" cy="46800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1107" y="3402410"/>
            <a:ext cx="4668751" cy="468000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029876" y="4410522"/>
            <a:ext cx="125386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AR" sz="1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515858" y="4482530"/>
            <a:ext cx="125386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AR" sz="1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8808549" y="4506600"/>
            <a:ext cx="125386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AR" sz="1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30412" y="9240118"/>
            <a:ext cx="6647864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s-AR" sz="3500" dirty="0" smtClean="0"/>
              <a:t>Evaluación general y global de la empresa</a:t>
            </a:r>
            <a:r>
              <a:rPr lang="es-AR" sz="3500" dirty="0"/>
              <a:t>.</a:t>
            </a:r>
          </a:p>
          <a:p>
            <a:pPr>
              <a:spcBef>
                <a:spcPts val="1800"/>
              </a:spcBef>
            </a:pPr>
            <a:r>
              <a:rPr lang="es-AR" sz="3500" dirty="0"/>
              <a:t>Duración de 8 horas.</a:t>
            </a:r>
          </a:p>
          <a:p>
            <a:pPr>
              <a:spcBef>
                <a:spcPts val="1800"/>
              </a:spcBef>
            </a:pPr>
            <a:r>
              <a:rPr lang="es-AR" sz="3500" dirty="0"/>
              <a:t>Se puede </a:t>
            </a:r>
            <a:r>
              <a:rPr lang="es-AR" sz="3500" dirty="0" smtClean="0"/>
              <a:t>solicitar una </a:t>
            </a:r>
            <a:r>
              <a:rPr lang="es-AR" sz="3500" dirty="0"/>
              <a:t>extensión </a:t>
            </a:r>
            <a:r>
              <a:rPr lang="es-AR" sz="3500" dirty="0" smtClean="0"/>
              <a:t>de hasta </a:t>
            </a:r>
            <a:r>
              <a:rPr lang="es-AR" sz="3500" dirty="0"/>
              <a:t>4 horas.</a:t>
            </a:r>
            <a:endParaRPr lang="es-A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84" y="9360485"/>
            <a:ext cx="281468" cy="46911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22" y="10604943"/>
            <a:ext cx="281468" cy="46911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22" y="11380289"/>
            <a:ext cx="281468" cy="469112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096450" y="9216469"/>
            <a:ext cx="7056784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s-AR" sz="3500" dirty="0" smtClean="0"/>
              <a:t>Evaluación </a:t>
            </a:r>
            <a:r>
              <a:rPr lang="es-AR" sz="3500" dirty="0"/>
              <a:t>del </a:t>
            </a:r>
            <a:r>
              <a:rPr lang="es-AR" sz="3500" dirty="0" smtClean="0"/>
              <a:t>problema especifico y critico de </a:t>
            </a:r>
            <a:r>
              <a:rPr lang="es-AR" sz="3500" dirty="0"/>
              <a:t>la empresa.</a:t>
            </a:r>
          </a:p>
          <a:p>
            <a:pPr>
              <a:spcBef>
                <a:spcPts val="1800"/>
              </a:spcBef>
            </a:pPr>
            <a:r>
              <a:rPr lang="es-AR" sz="3500" dirty="0"/>
              <a:t>Duración de 8 horas.</a:t>
            </a:r>
          </a:p>
          <a:p>
            <a:pPr>
              <a:spcBef>
                <a:spcPts val="1800"/>
              </a:spcBef>
            </a:pPr>
            <a:r>
              <a:rPr lang="es-AR" sz="3500" dirty="0"/>
              <a:t>Se puede solicitar </a:t>
            </a:r>
            <a:r>
              <a:rPr lang="es-AR" sz="3500" dirty="0" smtClean="0"/>
              <a:t>una extensión </a:t>
            </a:r>
            <a:r>
              <a:rPr lang="es-AR" sz="3500" dirty="0"/>
              <a:t>de </a:t>
            </a:r>
            <a:r>
              <a:rPr lang="es-AR" sz="3500" dirty="0" smtClean="0"/>
              <a:t>hasta 4 </a:t>
            </a:r>
            <a:r>
              <a:rPr lang="es-AR" sz="3500" dirty="0"/>
              <a:t>horas.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722" y="9360485"/>
            <a:ext cx="281468" cy="46911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831" y="10638154"/>
            <a:ext cx="281468" cy="46911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4982" y="11385849"/>
            <a:ext cx="281468" cy="469112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17305362" y="9065190"/>
            <a:ext cx="71316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s-AR" sz="3500" dirty="0" smtClean="0"/>
              <a:t>Implementación </a:t>
            </a:r>
            <a:r>
              <a:rPr lang="es-AR" sz="3500" dirty="0"/>
              <a:t>de la propuesta.</a:t>
            </a:r>
          </a:p>
          <a:p>
            <a:pPr>
              <a:spcBef>
                <a:spcPts val="1800"/>
              </a:spcBef>
            </a:pPr>
            <a:r>
              <a:rPr lang="es-AR" sz="3500" dirty="0"/>
              <a:t>Duración de hasta 190 horas.</a:t>
            </a:r>
          </a:p>
          <a:p>
            <a:pPr>
              <a:spcBef>
                <a:spcPts val="1800"/>
              </a:spcBef>
            </a:pPr>
            <a:r>
              <a:rPr lang="es-AR" sz="3500" dirty="0"/>
              <a:t>Se puede solicitar una extensión de hasta 20 horas mas.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155291" y="8196060"/>
            <a:ext cx="476124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3800" b="1" dirty="0">
                <a:solidFill>
                  <a:srgbClr val="00B5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DIAGNÓSTICO</a:t>
            </a:r>
            <a:endParaRPr lang="es-A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9391894" y="8173413"/>
            <a:ext cx="362310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3800" b="1" dirty="0">
                <a:solidFill>
                  <a:srgbClr val="0092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endParaRPr lang="es-A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17101107" y="8143490"/>
            <a:ext cx="487184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3800" b="1" dirty="0">
                <a:solidFill>
                  <a:srgbClr val="00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MEJORAS</a:t>
            </a:r>
            <a:endParaRPr lang="es-A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0373" y="9251026"/>
            <a:ext cx="281468" cy="46911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0373" y="10002585"/>
            <a:ext cx="281468" cy="46911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0373" y="10717244"/>
            <a:ext cx="281468" cy="4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5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24385588" cy="1818234"/>
          </a:xfrm>
          <a:prstGeom prst="rect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A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EXPERTOS </a:t>
            </a:r>
            <a:r>
              <a:rPr lang="es-A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PyME</a:t>
            </a:r>
            <a:endParaRPr lang="es-A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790700"/>
            <a:ext cx="24385588" cy="963638"/>
          </a:xfrm>
          <a:prstGeom prst="rect">
            <a:avLst/>
          </a:prstGeom>
          <a:solidFill>
            <a:srgbClr val="77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AR" sz="3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Y ENTREGABLES DE LA ASISTENCIA</a:t>
            </a:r>
            <a:endParaRPr lang="es-AR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658" y="3402410"/>
            <a:ext cx="4668751" cy="46800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418" y="3402410"/>
            <a:ext cx="4668751" cy="46800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1107" y="3402410"/>
            <a:ext cx="4668751" cy="468000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415138" y="5034524"/>
            <a:ext cx="3773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</a:p>
          <a:p>
            <a:pPr algn="ctr"/>
            <a:r>
              <a:rPr lang="es-A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endParaRPr lang="es-A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305897" y="5312653"/>
            <a:ext cx="3773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endParaRPr lang="es-A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104029" y="5130602"/>
            <a:ext cx="26629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</a:t>
            </a:r>
          </a:p>
          <a:p>
            <a:pPr algn="ctr"/>
            <a:r>
              <a:rPr lang="es-A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MEJORAS</a:t>
            </a:r>
            <a:endParaRPr lang="es-A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975770" y="8522241"/>
            <a:ext cx="486735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A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 </a:t>
            </a:r>
            <a:endParaRPr lang="es-A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A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Encuesta de satisfacción</a:t>
            </a:r>
            <a:endParaRPr lang="es-A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Visitas personales</a:t>
            </a:r>
            <a:endParaRPr lang="es-A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A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Fotos</a:t>
            </a:r>
            <a:endParaRPr lang="es-A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127" y="8666257"/>
            <a:ext cx="281468" cy="46911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714" y="9386337"/>
            <a:ext cx="281468" cy="46911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714" y="10713005"/>
            <a:ext cx="281468" cy="46911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330" y="11539314"/>
            <a:ext cx="281468" cy="469112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0853834" y="8522241"/>
            <a:ext cx="56594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A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</a:t>
            </a:r>
            <a:endParaRPr lang="es-A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A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Encuesta</a:t>
            </a:r>
            <a:endParaRPr lang="es-A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Cantidad de </a:t>
            </a:r>
            <a:r>
              <a:rPr lang="es-A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visitas</a:t>
            </a:r>
            <a:endParaRPr lang="es-A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Propuesta de </a:t>
            </a:r>
            <a:r>
              <a:rPr lang="es-A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endParaRPr lang="es-A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Gantt de </a:t>
            </a:r>
            <a:r>
              <a:rPr lang="es-A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endParaRPr lang="es-A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Fotos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9191" y="8666257"/>
            <a:ext cx="281468" cy="46911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9778" y="9530353"/>
            <a:ext cx="281468" cy="46911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9778" y="10178425"/>
            <a:ext cx="281468" cy="46911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9778" y="10933449"/>
            <a:ext cx="281468" cy="46911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2594" y="11690593"/>
            <a:ext cx="281468" cy="46911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2594" y="12445617"/>
            <a:ext cx="281468" cy="469112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961546" y="8370962"/>
            <a:ext cx="4680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A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 mensual</a:t>
            </a:r>
          </a:p>
          <a:p>
            <a:pPr>
              <a:spcBef>
                <a:spcPts val="1200"/>
              </a:spcBef>
            </a:pPr>
            <a:r>
              <a:rPr lang="es-A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 final</a:t>
            </a:r>
            <a:endParaRPr lang="es-A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A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Fotos</a:t>
            </a:r>
            <a:endParaRPr lang="es-A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A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Cantidad </a:t>
            </a:r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visitas</a:t>
            </a:r>
            <a:endParaRPr lang="es-A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AR" sz="4000" dirty="0">
                <a:latin typeface="Arial" panose="020B0604020202020204" pitchFamily="34" charset="0"/>
                <a:cs typeface="Arial" panose="020B0604020202020204" pitchFamily="34" charset="0"/>
              </a:rPr>
              <a:t>Encuesta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6062" y="8666257"/>
            <a:ext cx="281468" cy="46911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6649" y="9379074"/>
            <a:ext cx="281468" cy="46911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6649" y="10027146"/>
            <a:ext cx="281468" cy="46911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6649" y="10819234"/>
            <a:ext cx="281468" cy="46911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6062" y="11539314"/>
            <a:ext cx="281468" cy="4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4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24385588" cy="1818234"/>
          </a:xfrm>
          <a:prstGeom prst="rect">
            <a:avLst/>
          </a:prstGeom>
          <a:solidFill>
            <a:srgbClr val="07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A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EXPERTOS </a:t>
            </a:r>
            <a:r>
              <a:rPr lang="es-A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PyME</a:t>
            </a:r>
            <a:endParaRPr lang="es-A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1790700"/>
            <a:ext cx="24385588" cy="963638"/>
          </a:xfrm>
          <a:prstGeom prst="rect">
            <a:avLst/>
          </a:prstGeom>
          <a:solidFill>
            <a:srgbClr val="77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AR" sz="3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</a:t>
            </a:r>
            <a:endParaRPr lang="es-AR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83682" y="7815513"/>
            <a:ext cx="813690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  <a:p>
            <a:pPr algn="just"/>
            <a:r>
              <a:rPr lang="es-ES" dirty="0" smtClean="0"/>
              <a:t>La Dirección realiza el pago de los honorarios al</a:t>
            </a:r>
            <a:r>
              <a:rPr lang="es-AR" dirty="0"/>
              <a:t> </a:t>
            </a:r>
            <a:r>
              <a:rPr lang="es-ES" dirty="0" smtClean="0"/>
              <a:t>Experto.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848978" y="7639627"/>
            <a:ext cx="993710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  <a:p>
            <a:pPr algn="just"/>
            <a:r>
              <a:rPr lang="es-ES" dirty="0" smtClean="0"/>
              <a:t>La Empresa realiza el pago y la Dirección realiza el reintegro en modo de Bonos de Crédito Fiscal. </a:t>
            </a:r>
          </a:p>
          <a:p>
            <a:pPr algn="just"/>
            <a:endParaRPr lang="es-AR" dirty="0"/>
          </a:p>
        </p:txBody>
      </p:sp>
      <p:sp>
        <p:nvSpPr>
          <p:cNvPr id="10" name="CuadroTexto 9"/>
          <p:cNvSpPr txBox="1"/>
          <p:nvPr/>
        </p:nvSpPr>
        <p:spPr>
          <a:xfrm>
            <a:off x="2183682" y="10024595"/>
            <a:ext cx="907300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Porcentaje de cobertura: total o parcial, dependiendo del sector de la </a:t>
            </a:r>
            <a:r>
              <a:rPr lang="es-ES" dirty="0" err="1" smtClean="0"/>
              <a:t>PyME</a:t>
            </a:r>
            <a:r>
              <a:rPr lang="es-ES" dirty="0" smtClean="0"/>
              <a:t> y la categorización.</a:t>
            </a:r>
            <a:endParaRPr lang="es-AR" dirty="0"/>
          </a:p>
        </p:txBody>
      </p:sp>
      <p:grpSp>
        <p:nvGrpSpPr>
          <p:cNvPr id="8" name="Grupo 7"/>
          <p:cNvGrpSpPr/>
          <p:nvPr/>
        </p:nvGrpSpPr>
        <p:grpSpPr>
          <a:xfrm>
            <a:off x="3103372" y="3464298"/>
            <a:ext cx="4668751" cy="4680001"/>
            <a:chOff x="3103372" y="3464298"/>
            <a:chExt cx="4668751" cy="468000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3372" y="3464298"/>
              <a:ext cx="4668751" cy="4680001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3625376" y="5296662"/>
              <a:ext cx="41467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4800" dirty="0" smtClean="0">
                  <a:solidFill>
                    <a:schemeClr val="bg1"/>
                  </a:solidFill>
                </a:rPr>
                <a:t>TRADICIONAL</a:t>
              </a:r>
              <a:endParaRPr lang="es-AR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4946682" y="3435057"/>
            <a:ext cx="4668751" cy="4680001"/>
            <a:chOff x="14946682" y="3435057"/>
            <a:chExt cx="4668751" cy="4680001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46682" y="3435057"/>
              <a:ext cx="4668751" cy="4680001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15610409" y="5318306"/>
              <a:ext cx="33412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4800" dirty="0" smtClean="0">
                  <a:solidFill>
                    <a:schemeClr val="bg1"/>
                  </a:solidFill>
                </a:rPr>
                <a:t>REINTEGRO</a:t>
              </a:r>
              <a:endParaRPr lang="es-AR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214" y="8619703"/>
            <a:ext cx="281468" cy="46911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5403" y="8421977"/>
            <a:ext cx="281468" cy="46911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960" y="10228083"/>
            <a:ext cx="281468" cy="46911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3853624" y="10436379"/>
            <a:ext cx="993245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Porcentaje de cobertura: Se encontraran predeterminados en la Resolución por tipo de empresa.</a:t>
            </a:r>
            <a:endParaRPr lang="es-AR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6457" y="10542191"/>
            <a:ext cx="281468" cy="4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2" y="2948485"/>
            <a:ext cx="13739911" cy="10762379"/>
          </a:xfrm>
          <a:custGeom>
            <a:avLst/>
            <a:gdLst/>
            <a:ahLst/>
            <a:cxnLst/>
            <a:rect l="l" t="t" r="r" b="b"/>
            <a:pathLst>
              <a:path w="11334115" h="8877935">
                <a:moveTo>
                  <a:pt x="0" y="8877384"/>
                </a:moveTo>
                <a:lnTo>
                  <a:pt x="11333895" y="8877384"/>
                </a:lnTo>
                <a:lnTo>
                  <a:pt x="11333895" y="0"/>
                </a:lnTo>
                <a:lnTo>
                  <a:pt x="0" y="0"/>
                </a:lnTo>
                <a:lnTo>
                  <a:pt x="0" y="8877384"/>
                </a:lnTo>
                <a:close/>
              </a:path>
            </a:pathLst>
          </a:custGeom>
          <a:solidFill>
            <a:srgbClr val="F4F1F3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41141" y="3234837"/>
            <a:ext cx="8922589" cy="186288"/>
          </a:xfrm>
          <a:custGeom>
            <a:avLst/>
            <a:gdLst/>
            <a:ahLst/>
            <a:cxnLst/>
            <a:rect l="l" t="t" r="r" b="b"/>
            <a:pathLst>
              <a:path w="7360284" h="153669">
                <a:moveTo>
                  <a:pt x="7359891" y="0"/>
                </a:moveTo>
                <a:lnTo>
                  <a:pt x="0" y="0"/>
                </a:lnTo>
                <a:lnTo>
                  <a:pt x="0" y="153461"/>
                </a:lnTo>
                <a:lnTo>
                  <a:pt x="7359891" y="153461"/>
                </a:lnTo>
                <a:lnTo>
                  <a:pt x="7359891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1142" y="3758606"/>
            <a:ext cx="8465337" cy="186288"/>
          </a:xfrm>
          <a:custGeom>
            <a:avLst/>
            <a:gdLst/>
            <a:ahLst/>
            <a:cxnLst/>
            <a:rect l="l" t="t" r="r" b="b"/>
            <a:pathLst>
              <a:path w="6983095" h="153670">
                <a:moveTo>
                  <a:pt x="6982960" y="0"/>
                </a:moveTo>
                <a:lnTo>
                  <a:pt x="0" y="0"/>
                </a:lnTo>
                <a:lnTo>
                  <a:pt x="0" y="153461"/>
                </a:lnTo>
                <a:lnTo>
                  <a:pt x="6982960" y="153461"/>
                </a:lnTo>
                <a:lnTo>
                  <a:pt x="6982960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1142" y="4282376"/>
            <a:ext cx="6177533" cy="186288"/>
          </a:xfrm>
          <a:custGeom>
            <a:avLst/>
            <a:gdLst/>
            <a:ahLst/>
            <a:cxnLst/>
            <a:rect l="l" t="t" r="r" b="b"/>
            <a:pathLst>
              <a:path w="5095875" h="153670">
                <a:moveTo>
                  <a:pt x="5095300" y="0"/>
                </a:moveTo>
                <a:lnTo>
                  <a:pt x="0" y="0"/>
                </a:lnTo>
                <a:lnTo>
                  <a:pt x="0" y="153461"/>
                </a:lnTo>
                <a:lnTo>
                  <a:pt x="5095300" y="153461"/>
                </a:lnTo>
                <a:lnTo>
                  <a:pt x="5095300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41142" y="4807961"/>
            <a:ext cx="5720280" cy="184749"/>
          </a:xfrm>
          <a:custGeom>
            <a:avLst/>
            <a:gdLst/>
            <a:ahLst/>
            <a:cxnLst/>
            <a:rect l="l" t="t" r="r" b="b"/>
            <a:pathLst>
              <a:path w="4718684" h="152400">
                <a:moveTo>
                  <a:pt x="4718369" y="0"/>
                </a:moveTo>
                <a:lnTo>
                  <a:pt x="0" y="0"/>
                </a:lnTo>
                <a:lnTo>
                  <a:pt x="0" y="151963"/>
                </a:lnTo>
                <a:lnTo>
                  <a:pt x="4718369" y="151963"/>
                </a:lnTo>
                <a:lnTo>
                  <a:pt x="4718369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41142" y="5331706"/>
            <a:ext cx="3204619" cy="186288"/>
          </a:xfrm>
          <a:custGeom>
            <a:avLst/>
            <a:gdLst/>
            <a:ahLst/>
            <a:cxnLst/>
            <a:rect l="l" t="t" r="r" b="b"/>
            <a:pathLst>
              <a:path w="2643504" h="153670">
                <a:moveTo>
                  <a:pt x="2642998" y="0"/>
                </a:moveTo>
                <a:lnTo>
                  <a:pt x="0" y="0"/>
                </a:lnTo>
                <a:lnTo>
                  <a:pt x="0" y="153461"/>
                </a:lnTo>
                <a:lnTo>
                  <a:pt x="2642998" y="153461"/>
                </a:lnTo>
                <a:lnTo>
                  <a:pt x="2642998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41142" y="5855489"/>
            <a:ext cx="2745827" cy="186288"/>
          </a:xfrm>
          <a:custGeom>
            <a:avLst/>
            <a:gdLst/>
            <a:ahLst/>
            <a:cxnLst/>
            <a:rect l="l" t="t" r="r" b="b"/>
            <a:pathLst>
              <a:path w="2265045" h="153670">
                <a:moveTo>
                  <a:pt x="2264590" y="0"/>
                </a:moveTo>
                <a:lnTo>
                  <a:pt x="0" y="0"/>
                </a:lnTo>
                <a:lnTo>
                  <a:pt x="0" y="153450"/>
                </a:lnTo>
                <a:lnTo>
                  <a:pt x="2264590" y="153450"/>
                </a:lnTo>
                <a:lnTo>
                  <a:pt x="2264590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1142" y="6379245"/>
            <a:ext cx="2517970" cy="186288"/>
          </a:xfrm>
          <a:custGeom>
            <a:avLst/>
            <a:gdLst/>
            <a:ahLst/>
            <a:cxnLst/>
            <a:rect l="l" t="t" r="r" b="b"/>
            <a:pathLst>
              <a:path w="2077085" h="153670">
                <a:moveTo>
                  <a:pt x="2076868" y="0"/>
                </a:moveTo>
                <a:lnTo>
                  <a:pt x="0" y="0"/>
                </a:lnTo>
                <a:lnTo>
                  <a:pt x="0" y="153461"/>
                </a:lnTo>
                <a:lnTo>
                  <a:pt x="2076868" y="153461"/>
                </a:lnTo>
                <a:lnTo>
                  <a:pt x="2076868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41142" y="6903028"/>
            <a:ext cx="2059178" cy="186288"/>
          </a:xfrm>
          <a:custGeom>
            <a:avLst/>
            <a:gdLst/>
            <a:ahLst/>
            <a:cxnLst/>
            <a:rect l="l" t="t" r="r" b="b"/>
            <a:pathLst>
              <a:path w="1698625" h="153670">
                <a:moveTo>
                  <a:pt x="1698429" y="0"/>
                </a:moveTo>
                <a:lnTo>
                  <a:pt x="0" y="0"/>
                </a:lnTo>
                <a:lnTo>
                  <a:pt x="0" y="153450"/>
                </a:lnTo>
                <a:lnTo>
                  <a:pt x="1698429" y="153450"/>
                </a:lnTo>
                <a:lnTo>
                  <a:pt x="1698429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41141" y="7426786"/>
            <a:ext cx="1602695" cy="186288"/>
          </a:xfrm>
          <a:custGeom>
            <a:avLst/>
            <a:gdLst/>
            <a:ahLst/>
            <a:cxnLst/>
            <a:rect l="l" t="t" r="r" b="b"/>
            <a:pathLst>
              <a:path w="1322070" h="153670">
                <a:moveTo>
                  <a:pt x="1321499" y="0"/>
                </a:moveTo>
                <a:lnTo>
                  <a:pt x="0" y="0"/>
                </a:lnTo>
                <a:lnTo>
                  <a:pt x="0" y="153461"/>
                </a:lnTo>
                <a:lnTo>
                  <a:pt x="1321499" y="153461"/>
                </a:lnTo>
                <a:lnTo>
                  <a:pt x="1321499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41141" y="7950543"/>
            <a:ext cx="916045" cy="186288"/>
          </a:xfrm>
          <a:custGeom>
            <a:avLst/>
            <a:gdLst/>
            <a:ahLst/>
            <a:cxnLst/>
            <a:rect l="l" t="t" r="r" b="b"/>
            <a:pathLst>
              <a:path w="755650" h="153670">
                <a:moveTo>
                  <a:pt x="755359" y="0"/>
                </a:moveTo>
                <a:lnTo>
                  <a:pt x="0" y="0"/>
                </a:lnTo>
                <a:lnTo>
                  <a:pt x="0" y="153461"/>
                </a:lnTo>
                <a:lnTo>
                  <a:pt x="755359" y="153461"/>
                </a:lnTo>
                <a:lnTo>
                  <a:pt x="755359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41141" y="8474325"/>
            <a:ext cx="916045" cy="186288"/>
          </a:xfrm>
          <a:custGeom>
            <a:avLst/>
            <a:gdLst/>
            <a:ahLst/>
            <a:cxnLst/>
            <a:rect l="l" t="t" r="r" b="b"/>
            <a:pathLst>
              <a:path w="755650" h="153670">
                <a:moveTo>
                  <a:pt x="755359" y="0"/>
                </a:moveTo>
                <a:lnTo>
                  <a:pt x="0" y="0"/>
                </a:lnTo>
                <a:lnTo>
                  <a:pt x="0" y="153450"/>
                </a:lnTo>
                <a:lnTo>
                  <a:pt x="755359" y="153450"/>
                </a:lnTo>
                <a:lnTo>
                  <a:pt x="755359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41141" y="8998083"/>
            <a:ext cx="916045" cy="186288"/>
          </a:xfrm>
          <a:custGeom>
            <a:avLst/>
            <a:gdLst/>
            <a:ahLst/>
            <a:cxnLst/>
            <a:rect l="l" t="t" r="r" b="b"/>
            <a:pathLst>
              <a:path w="755650" h="153670">
                <a:moveTo>
                  <a:pt x="755359" y="0"/>
                </a:moveTo>
                <a:lnTo>
                  <a:pt x="0" y="0"/>
                </a:lnTo>
                <a:lnTo>
                  <a:pt x="0" y="153461"/>
                </a:lnTo>
                <a:lnTo>
                  <a:pt x="755359" y="153461"/>
                </a:lnTo>
                <a:lnTo>
                  <a:pt x="755359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41141" y="9523667"/>
            <a:ext cx="916045" cy="184749"/>
          </a:xfrm>
          <a:custGeom>
            <a:avLst/>
            <a:gdLst/>
            <a:ahLst/>
            <a:cxnLst/>
            <a:rect l="l" t="t" r="r" b="b"/>
            <a:pathLst>
              <a:path w="755650" h="152400">
                <a:moveTo>
                  <a:pt x="755359" y="0"/>
                </a:moveTo>
                <a:lnTo>
                  <a:pt x="0" y="0"/>
                </a:lnTo>
                <a:lnTo>
                  <a:pt x="0" y="151974"/>
                </a:lnTo>
                <a:lnTo>
                  <a:pt x="755359" y="151974"/>
                </a:lnTo>
                <a:lnTo>
                  <a:pt x="755359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41141" y="10047438"/>
            <a:ext cx="686649" cy="186288"/>
          </a:xfrm>
          <a:custGeom>
            <a:avLst/>
            <a:gdLst/>
            <a:ahLst/>
            <a:cxnLst/>
            <a:rect l="l" t="t" r="r" b="b"/>
            <a:pathLst>
              <a:path w="566420" h="153670">
                <a:moveTo>
                  <a:pt x="566139" y="0"/>
                </a:moveTo>
                <a:lnTo>
                  <a:pt x="0" y="0"/>
                </a:lnTo>
                <a:lnTo>
                  <a:pt x="0" y="153450"/>
                </a:lnTo>
                <a:lnTo>
                  <a:pt x="566139" y="153450"/>
                </a:lnTo>
                <a:lnTo>
                  <a:pt x="566139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41141" y="10571195"/>
            <a:ext cx="458792" cy="186288"/>
          </a:xfrm>
          <a:custGeom>
            <a:avLst/>
            <a:gdLst/>
            <a:ahLst/>
            <a:cxnLst/>
            <a:rect l="l" t="t" r="r" b="b"/>
            <a:pathLst>
              <a:path w="378460" h="153670">
                <a:moveTo>
                  <a:pt x="378417" y="0"/>
                </a:moveTo>
                <a:lnTo>
                  <a:pt x="0" y="0"/>
                </a:lnTo>
                <a:lnTo>
                  <a:pt x="0" y="153461"/>
                </a:lnTo>
                <a:lnTo>
                  <a:pt x="378417" y="153461"/>
                </a:lnTo>
                <a:lnTo>
                  <a:pt x="378417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41141" y="11094964"/>
            <a:ext cx="458792" cy="186288"/>
          </a:xfrm>
          <a:custGeom>
            <a:avLst/>
            <a:gdLst/>
            <a:ahLst/>
            <a:cxnLst/>
            <a:rect l="l" t="t" r="r" b="b"/>
            <a:pathLst>
              <a:path w="378460" h="153670">
                <a:moveTo>
                  <a:pt x="378417" y="0"/>
                </a:moveTo>
                <a:lnTo>
                  <a:pt x="0" y="0"/>
                </a:lnTo>
                <a:lnTo>
                  <a:pt x="0" y="153461"/>
                </a:lnTo>
                <a:lnTo>
                  <a:pt x="378417" y="153461"/>
                </a:lnTo>
                <a:lnTo>
                  <a:pt x="378417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41141" y="11618734"/>
            <a:ext cx="458792" cy="186288"/>
          </a:xfrm>
          <a:custGeom>
            <a:avLst/>
            <a:gdLst/>
            <a:ahLst/>
            <a:cxnLst/>
            <a:rect l="l" t="t" r="r" b="b"/>
            <a:pathLst>
              <a:path w="378460" h="153670">
                <a:moveTo>
                  <a:pt x="378417" y="0"/>
                </a:moveTo>
                <a:lnTo>
                  <a:pt x="0" y="0"/>
                </a:lnTo>
                <a:lnTo>
                  <a:pt x="0" y="153461"/>
                </a:lnTo>
                <a:lnTo>
                  <a:pt x="378417" y="153461"/>
                </a:lnTo>
                <a:lnTo>
                  <a:pt x="378417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41141" y="12142492"/>
            <a:ext cx="229396" cy="186288"/>
          </a:xfrm>
          <a:custGeom>
            <a:avLst/>
            <a:gdLst/>
            <a:ahLst/>
            <a:cxnLst/>
            <a:rect l="l" t="t" r="r" b="b"/>
            <a:pathLst>
              <a:path w="189230" h="153670">
                <a:moveTo>
                  <a:pt x="189208" y="0"/>
                </a:moveTo>
                <a:lnTo>
                  <a:pt x="0" y="0"/>
                </a:lnTo>
                <a:lnTo>
                  <a:pt x="0" y="153461"/>
                </a:lnTo>
                <a:lnTo>
                  <a:pt x="189208" y="153461"/>
                </a:lnTo>
                <a:lnTo>
                  <a:pt x="189208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41141" y="12666273"/>
            <a:ext cx="229396" cy="186288"/>
          </a:xfrm>
          <a:custGeom>
            <a:avLst/>
            <a:gdLst/>
            <a:ahLst/>
            <a:cxnLst/>
            <a:rect l="l" t="t" r="r" b="b"/>
            <a:pathLst>
              <a:path w="189230" h="153670">
                <a:moveTo>
                  <a:pt x="189208" y="0"/>
                </a:moveTo>
                <a:lnTo>
                  <a:pt x="0" y="0"/>
                </a:lnTo>
                <a:lnTo>
                  <a:pt x="0" y="153461"/>
                </a:lnTo>
                <a:lnTo>
                  <a:pt x="189208" y="153461"/>
                </a:lnTo>
                <a:lnTo>
                  <a:pt x="189208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41141" y="13190031"/>
            <a:ext cx="229396" cy="186288"/>
          </a:xfrm>
          <a:custGeom>
            <a:avLst/>
            <a:gdLst/>
            <a:ahLst/>
            <a:cxnLst/>
            <a:rect l="l" t="t" r="r" b="b"/>
            <a:pathLst>
              <a:path w="189230" h="153670">
                <a:moveTo>
                  <a:pt x="189208" y="0"/>
                </a:moveTo>
                <a:lnTo>
                  <a:pt x="0" y="0"/>
                </a:lnTo>
                <a:lnTo>
                  <a:pt x="0" y="153461"/>
                </a:lnTo>
                <a:lnTo>
                  <a:pt x="189208" y="153461"/>
                </a:lnTo>
                <a:lnTo>
                  <a:pt x="189208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41142" y="3066874"/>
            <a:ext cx="0" cy="10479098"/>
          </a:xfrm>
          <a:custGeom>
            <a:avLst/>
            <a:gdLst/>
            <a:ahLst/>
            <a:cxnLst/>
            <a:rect l="l" t="t" r="r" b="b"/>
            <a:pathLst>
              <a:path h="8644255">
                <a:moveTo>
                  <a:pt x="0" y="8644145"/>
                </a:moveTo>
                <a:lnTo>
                  <a:pt x="0" y="0"/>
                </a:lnTo>
              </a:path>
            </a:pathLst>
          </a:custGeom>
          <a:ln w="894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/>
          </p:nvPr>
        </p:nvGraphicFramePr>
        <p:xfrm>
          <a:off x="211753" y="3066875"/>
          <a:ext cx="12758432" cy="10958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45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6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87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58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915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98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454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98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407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932981">
                <a:tc>
                  <a:txBody>
                    <a:bodyPr/>
                    <a:lstStyle/>
                    <a:p>
                      <a:pPr marL="7537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1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Buenos</a:t>
                      </a:r>
                      <a:r>
                        <a:rPr sz="2500" spc="-17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500" spc="2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Aires</a:t>
                      </a:r>
                      <a:endParaRPr sz="2500" dirty="0">
                        <a:latin typeface="Verdana"/>
                        <a:cs typeface="Verdana"/>
                      </a:endParaRPr>
                    </a:p>
                    <a:p>
                      <a:pPr marL="132588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500" spc="5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Córdoba</a:t>
                      </a:r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25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37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5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39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42">
                <a:tc>
                  <a:txBody>
                    <a:bodyPr/>
                    <a:lstStyle/>
                    <a:p>
                      <a:pPr marL="1410970" marR="190500" indent="-91440">
                        <a:lnSpc>
                          <a:spcPts val="3400"/>
                        </a:lnSpc>
                        <a:spcBef>
                          <a:spcPts val="210"/>
                        </a:spcBef>
                      </a:pPr>
                      <a:r>
                        <a:rPr sz="2500" spc="-35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Santa</a:t>
                      </a:r>
                      <a:r>
                        <a:rPr sz="2500" spc="-18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500" spc="85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Fe  </a:t>
                      </a:r>
                      <a:r>
                        <a:rPr sz="2500" spc="5" dirty="0" smtClean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2500" spc="-5" dirty="0" smtClean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2500" spc="5" dirty="0" smtClean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2500" spc="-5" dirty="0" smtClean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2500" dirty="0" smtClean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B</a:t>
                      </a:r>
                      <a:r>
                        <a:rPr sz="2500" spc="-5" dirty="0" smtClean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2500" spc="5" dirty="0" smtClean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sz="25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25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500" spc="-7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27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35">
                <a:tc>
                  <a:txBody>
                    <a:bodyPr/>
                    <a:lstStyle/>
                    <a:p>
                      <a:pPr marL="128016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500" spc="30" dirty="0" smtClean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Mendoza</a:t>
                      </a:r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500" spc="-2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14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469">
                <a:tc>
                  <a:txBody>
                    <a:bodyPr/>
                    <a:lstStyle/>
                    <a:p>
                      <a:pPr marL="0" marR="190500"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s-AR" sz="2500" spc="5" dirty="0" smtClean="0">
                        <a:solidFill>
                          <a:srgbClr val="585858"/>
                        </a:solidFill>
                        <a:latin typeface="Verdana"/>
                        <a:cs typeface="Verdana"/>
                      </a:endParaRPr>
                    </a:p>
                    <a:p>
                      <a:pPr marL="0" marR="190500"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500" spc="5" dirty="0" smtClean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2500" dirty="0" smtClean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al</a:t>
                      </a:r>
                      <a:r>
                        <a:rPr sz="2500" spc="-5" dirty="0" smtClean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2500" dirty="0" smtClean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5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12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469"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500" spc="5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Entre</a:t>
                      </a:r>
                      <a:r>
                        <a:rPr sz="2500" spc="-175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500" spc="2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Ríos</a:t>
                      </a:r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5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11</a:t>
                      </a:r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735"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500" spc="4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Chaco</a:t>
                      </a:r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5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9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921">
                <a:tc>
                  <a:txBody>
                    <a:bodyPr/>
                    <a:lstStyle/>
                    <a:p>
                      <a:pPr marL="135191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50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Misiones</a:t>
                      </a:r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5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</a:t>
                      </a:r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rowSpan="13" gridSpan="8"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rowSpan="1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310">
                <a:tc>
                  <a:txBody>
                    <a:bodyPr/>
                    <a:lstStyle/>
                    <a:p>
                      <a:pPr marL="125920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50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Tucumán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5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749">
                <a:tc>
                  <a:txBody>
                    <a:bodyPr/>
                    <a:lstStyle/>
                    <a:p>
                      <a:pPr marL="11461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500" spc="45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Río</a:t>
                      </a:r>
                      <a:r>
                        <a:rPr sz="2500" spc="-20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500" spc="45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Negro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5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921">
                <a:tc>
                  <a:txBody>
                    <a:bodyPr/>
                    <a:lstStyle/>
                    <a:p>
                      <a:pPr marL="12877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500" spc="1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Neuquén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5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921">
                <a:tc>
                  <a:txBody>
                    <a:bodyPr/>
                    <a:lstStyle/>
                    <a:p>
                      <a:pPr marL="11131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50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Corrientes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5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4080">
                <a:tc>
                  <a:txBody>
                    <a:bodyPr/>
                    <a:lstStyle/>
                    <a:p>
                      <a:pPr marL="15081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500" spc="15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Chubut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5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3921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500" spc="-5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Santiago </a:t>
                      </a:r>
                      <a:r>
                        <a:rPr sz="2500" spc="2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del</a:t>
                      </a:r>
                      <a:r>
                        <a:rPr sz="2500" spc="-25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500" spc="15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Estero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5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3921">
                <a:tc>
                  <a:txBody>
                    <a:bodyPr/>
                    <a:lstStyle/>
                    <a:p>
                      <a:pPr marL="12865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500" spc="-5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San</a:t>
                      </a:r>
                      <a:r>
                        <a:rPr sz="2500" spc="-19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500" spc="25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Juan</a:t>
                      </a:r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5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24080">
                <a:tc>
                  <a:txBody>
                    <a:bodyPr/>
                    <a:lstStyle/>
                    <a:p>
                      <a:pPr marL="177418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500" spc="-5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Jujuy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5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marL="138303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500" spc="-5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San</a:t>
                      </a:r>
                      <a:r>
                        <a:rPr sz="2500" spc="-20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500" spc="1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Luis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5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23921">
                <a:tc>
                  <a:txBody>
                    <a:bodyPr/>
                    <a:lstStyle/>
                    <a:p>
                      <a:pPr marL="142303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500" spc="5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sz="2500" spc="-19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500" spc="-15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Rioja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5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23921">
                <a:tc>
                  <a:txBody>
                    <a:bodyPr/>
                    <a:lstStyle/>
                    <a:p>
                      <a:pPr marL="117030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500" spc="5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sz="2500" spc="-185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500" spc="20" dirty="0">
                          <a:solidFill>
                            <a:srgbClr val="585858"/>
                          </a:solidFill>
                          <a:latin typeface="Verdana"/>
                          <a:cs typeface="Verdana"/>
                        </a:rPr>
                        <a:t>Pampa</a:t>
                      </a:r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5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8735"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>
                  <a:txBody>
                    <a:bodyPr/>
                    <a:lstStyle/>
                    <a:p>
                      <a:endParaRPr sz="2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4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7081" y="1980"/>
            <a:ext cx="24371427" cy="1801299"/>
          </a:xfrm>
          <a:custGeom>
            <a:avLst/>
            <a:gdLst/>
            <a:ahLst/>
            <a:cxnLst/>
            <a:rect l="l" t="t" r="r" b="b"/>
            <a:pathLst>
              <a:path w="20104100" h="1485900">
                <a:moveTo>
                  <a:pt x="0" y="1485797"/>
                </a:moveTo>
                <a:lnTo>
                  <a:pt x="20104099" y="1485797"/>
                </a:lnTo>
                <a:lnTo>
                  <a:pt x="20104099" y="0"/>
                </a:lnTo>
                <a:lnTo>
                  <a:pt x="0" y="0"/>
                </a:lnTo>
                <a:lnTo>
                  <a:pt x="0" y="1485797"/>
                </a:lnTo>
                <a:close/>
              </a:path>
            </a:pathLst>
          </a:custGeom>
          <a:solidFill>
            <a:srgbClr val="0692D2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081" y="1803154"/>
            <a:ext cx="24371427" cy="1145442"/>
          </a:xfrm>
          <a:custGeom>
            <a:avLst/>
            <a:gdLst/>
            <a:ahLst/>
            <a:cxnLst/>
            <a:rect l="l" t="t" r="r" b="b"/>
            <a:pathLst>
              <a:path w="20104100" h="944880">
                <a:moveTo>
                  <a:pt x="0" y="944787"/>
                </a:moveTo>
                <a:lnTo>
                  <a:pt x="20104099" y="944787"/>
                </a:lnTo>
                <a:lnTo>
                  <a:pt x="20104099" y="0"/>
                </a:lnTo>
                <a:lnTo>
                  <a:pt x="0" y="0"/>
                </a:lnTo>
                <a:lnTo>
                  <a:pt x="0" y="944787"/>
                </a:lnTo>
                <a:close/>
              </a:path>
            </a:pathLst>
          </a:custGeom>
          <a:solidFill>
            <a:srgbClr val="777576"/>
          </a:solid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spc="61" dirty="0"/>
              <a:t>EXPERTOS</a:t>
            </a:r>
            <a:r>
              <a:rPr dirty="0"/>
              <a:t> </a:t>
            </a:r>
            <a:r>
              <a:rPr spc="97" dirty="0"/>
              <a:t>PyME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92487" y="2166688"/>
            <a:ext cx="7443831" cy="457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>
              <a:tabLst>
                <a:tab pos="3239363" algn="l"/>
                <a:tab pos="6367103" algn="l"/>
              </a:tabLst>
            </a:pPr>
            <a:r>
              <a:rPr sz="2970" spc="764" dirty="0">
                <a:solidFill>
                  <a:srgbClr val="FFFFFF"/>
                </a:solidFill>
                <a:latin typeface="Calibri"/>
                <a:cs typeface="Calibri"/>
              </a:rPr>
              <a:t>ASISTENCIAS	</a:t>
            </a:r>
            <a:r>
              <a:rPr lang="es-AR" sz="2970" spc="824" dirty="0">
                <a:solidFill>
                  <a:srgbClr val="FFFFFF"/>
                </a:solidFill>
                <a:latin typeface="Calibri"/>
                <a:cs typeface="Calibri"/>
              </a:rPr>
              <a:t>APROBADAS</a:t>
            </a:r>
            <a:r>
              <a:rPr sz="2970" spc="824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970" spc="503" dirty="0" smtClean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lang="es-AR" sz="2970" spc="503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970" spc="-37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97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644042" y="880641"/>
            <a:ext cx="7785747" cy="11093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030529" y="12066048"/>
            <a:ext cx="1384411" cy="1175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9095522" y="11335122"/>
            <a:ext cx="1028321" cy="645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108527"/>
            <a:endParaRPr sz="218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669256" y="952734"/>
            <a:ext cx="263267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206" dirty="0">
                <a:solidFill>
                  <a:srgbClr val="35AB52"/>
                </a:solidFill>
                <a:latin typeface="Arial"/>
                <a:cs typeface="Arial"/>
              </a:rPr>
              <a:t>2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206511" y="1631154"/>
            <a:ext cx="420303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-91" dirty="0">
                <a:solidFill>
                  <a:srgbClr val="35AB52"/>
                </a:solidFill>
                <a:latin typeface="Arial"/>
                <a:cs typeface="Arial"/>
              </a:rPr>
              <a:t>12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823288" y="2223436"/>
            <a:ext cx="287129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400" dirty="0">
                <a:solidFill>
                  <a:srgbClr val="35AB52"/>
                </a:solidFill>
                <a:latin typeface="Arial"/>
                <a:cs typeface="Arial"/>
              </a:rPr>
              <a:t>4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406679" y="2531174"/>
            <a:ext cx="263267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206" dirty="0">
                <a:solidFill>
                  <a:srgbClr val="35AB52"/>
                </a:solidFill>
                <a:latin typeface="Arial"/>
                <a:cs typeface="Arial"/>
              </a:rPr>
              <a:t>2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203259" y="2174478"/>
            <a:ext cx="277123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321" dirty="0">
                <a:solidFill>
                  <a:srgbClr val="35AB52"/>
                </a:solidFill>
                <a:latin typeface="Arial"/>
                <a:cs typeface="Arial"/>
              </a:rPr>
              <a:t>9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975657" y="2773020"/>
            <a:ext cx="287129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400" dirty="0">
                <a:solidFill>
                  <a:srgbClr val="35AB52"/>
                </a:solidFill>
                <a:latin typeface="Arial"/>
                <a:cs typeface="Arial"/>
              </a:rPr>
              <a:t>4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009045" y="3220268"/>
            <a:ext cx="789800" cy="1087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200" dirty="0">
                <a:solidFill>
                  <a:srgbClr val="35AB52"/>
                </a:solidFill>
                <a:latin typeface="Arial"/>
                <a:cs typeface="Arial"/>
              </a:rPr>
              <a:t>27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  <a:p>
            <a:pPr marL="459577" defTabSz="1108527">
              <a:spcBef>
                <a:spcPts val="1479"/>
              </a:spcBef>
            </a:pPr>
            <a:r>
              <a:rPr sz="2910" b="1" spc="-382" dirty="0">
                <a:solidFill>
                  <a:srgbClr val="35AB52"/>
                </a:solidFill>
                <a:latin typeface="Arial"/>
                <a:cs typeface="Arial"/>
              </a:rPr>
              <a:t>11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192000" y="3742979"/>
            <a:ext cx="492663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194" dirty="0">
                <a:solidFill>
                  <a:srgbClr val="35AB52"/>
                </a:solidFill>
                <a:latin typeface="Arial"/>
                <a:cs typeface="Arial"/>
              </a:rPr>
              <a:t>37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466482" y="3151064"/>
            <a:ext cx="187828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-382" dirty="0">
                <a:solidFill>
                  <a:srgbClr val="35AB52"/>
                </a:solidFill>
                <a:latin typeface="Arial"/>
                <a:cs typeface="Arial"/>
              </a:rPr>
              <a:t>1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904299" y="3544570"/>
            <a:ext cx="263267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206" dirty="0">
                <a:solidFill>
                  <a:srgbClr val="35AB52"/>
                </a:solidFill>
                <a:latin typeface="Arial"/>
                <a:cs typeface="Arial"/>
              </a:rPr>
              <a:t>2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819097" y="4751959"/>
            <a:ext cx="444167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6" dirty="0">
                <a:solidFill>
                  <a:srgbClr val="35AB52"/>
                </a:solidFill>
                <a:latin typeface="Arial"/>
                <a:cs typeface="Arial"/>
              </a:rPr>
              <a:t>14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561926" y="5096874"/>
            <a:ext cx="508827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261" dirty="0">
                <a:solidFill>
                  <a:srgbClr val="35AB52"/>
                </a:solidFill>
                <a:latin typeface="Arial"/>
                <a:cs typeface="Arial"/>
              </a:rPr>
              <a:t>39</a:t>
            </a:r>
            <a:endParaRPr sz="291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9009045" y="5993580"/>
            <a:ext cx="497281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212" dirty="0">
                <a:solidFill>
                  <a:srgbClr val="35AB52"/>
                </a:solidFill>
                <a:latin typeface="Arial"/>
                <a:cs typeface="Arial"/>
              </a:rPr>
              <a:t>25</a:t>
            </a:r>
            <a:endParaRPr sz="291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589262" y="5662285"/>
            <a:ext cx="187828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-382" dirty="0">
                <a:solidFill>
                  <a:srgbClr val="35AB52"/>
                </a:solidFill>
                <a:latin typeface="Arial"/>
                <a:cs typeface="Arial"/>
              </a:rPr>
              <a:t>1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644600" y="6119105"/>
            <a:ext cx="287129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400" dirty="0">
                <a:solidFill>
                  <a:srgbClr val="35AB52"/>
                </a:solidFill>
                <a:latin typeface="Arial"/>
                <a:cs typeface="Arial"/>
              </a:rPr>
              <a:t>4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251058" y="6910165"/>
            <a:ext cx="287129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400" dirty="0">
                <a:solidFill>
                  <a:srgbClr val="35AB52"/>
                </a:solidFill>
                <a:latin typeface="Arial"/>
                <a:cs typeface="Arial"/>
              </a:rPr>
              <a:t>4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904672" y="8058657"/>
            <a:ext cx="262497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200" dirty="0">
                <a:solidFill>
                  <a:srgbClr val="35AB52"/>
                </a:solidFill>
                <a:latin typeface="Arial"/>
                <a:cs typeface="Arial"/>
              </a:rPr>
              <a:t>3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736599" y="4278206"/>
            <a:ext cx="187828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-382" dirty="0">
                <a:solidFill>
                  <a:srgbClr val="35AB52"/>
                </a:solidFill>
                <a:latin typeface="Arial"/>
                <a:cs typeface="Arial"/>
              </a:rPr>
              <a:t>1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961617" y="2149080"/>
            <a:ext cx="261727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 defTabSz="1108527"/>
            <a:r>
              <a:rPr sz="2910" b="1" spc="194" dirty="0">
                <a:solidFill>
                  <a:srgbClr val="35AB52"/>
                </a:solidFill>
                <a:latin typeface="Arial"/>
                <a:cs typeface="Arial"/>
              </a:rPr>
              <a:t>7</a:t>
            </a:r>
            <a:endParaRPr sz="291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1246446" y="7096440"/>
            <a:ext cx="1908300" cy="1397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1108527">
              <a:lnSpc>
                <a:spcPts val="8183"/>
              </a:lnSpc>
            </a:pPr>
            <a:r>
              <a:rPr sz="6971" spc="1388" dirty="0">
                <a:solidFill>
                  <a:srgbClr val="FFFFFF"/>
                </a:solidFill>
                <a:latin typeface="Calibri"/>
                <a:cs typeface="Calibri"/>
              </a:rPr>
              <a:t>209</a:t>
            </a:r>
            <a:endParaRPr sz="697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561" algn="ctr" defTabSz="1108527">
              <a:lnSpc>
                <a:spcPts val="2655"/>
              </a:lnSpc>
            </a:pPr>
            <a:r>
              <a:rPr sz="2364" b="1" spc="285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2364" b="1" spc="-4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364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37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2" y="2960151"/>
            <a:ext cx="13739911" cy="10750062"/>
          </a:xfrm>
          <a:custGeom>
            <a:avLst/>
            <a:gdLst/>
            <a:ahLst/>
            <a:cxnLst/>
            <a:rect l="l" t="t" r="r" b="b"/>
            <a:pathLst>
              <a:path w="11334115" h="8867775">
                <a:moveTo>
                  <a:pt x="0" y="8867761"/>
                </a:moveTo>
                <a:lnTo>
                  <a:pt x="11333895" y="8867761"/>
                </a:lnTo>
                <a:lnTo>
                  <a:pt x="11333895" y="0"/>
                </a:lnTo>
                <a:lnTo>
                  <a:pt x="0" y="0"/>
                </a:lnTo>
                <a:lnTo>
                  <a:pt x="0" y="8867761"/>
                </a:lnTo>
                <a:close/>
              </a:path>
            </a:pathLst>
          </a:custGeom>
          <a:solidFill>
            <a:srgbClr val="F4F1F3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3" name="object 3"/>
          <p:cNvSpPr/>
          <p:nvPr/>
        </p:nvSpPr>
        <p:spPr>
          <a:xfrm>
            <a:off x="3441484" y="3298380"/>
            <a:ext cx="9322109" cy="183979"/>
          </a:xfrm>
          <a:custGeom>
            <a:avLst/>
            <a:gdLst/>
            <a:ahLst/>
            <a:cxnLst/>
            <a:rect l="l" t="t" r="r" b="b"/>
            <a:pathLst>
              <a:path w="7689850" h="151764">
                <a:moveTo>
                  <a:pt x="7689504" y="0"/>
                </a:moveTo>
                <a:lnTo>
                  <a:pt x="0" y="0"/>
                </a:lnTo>
                <a:lnTo>
                  <a:pt x="0" y="151775"/>
                </a:lnTo>
                <a:lnTo>
                  <a:pt x="7689504" y="151775"/>
                </a:lnTo>
                <a:lnTo>
                  <a:pt x="7689504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4" name="object 4"/>
          <p:cNvSpPr/>
          <p:nvPr/>
        </p:nvSpPr>
        <p:spPr>
          <a:xfrm>
            <a:off x="3441484" y="3818736"/>
            <a:ext cx="8792496" cy="186288"/>
          </a:xfrm>
          <a:custGeom>
            <a:avLst/>
            <a:gdLst/>
            <a:ahLst/>
            <a:cxnLst/>
            <a:rect l="l" t="t" r="r" b="b"/>
            <a:pathLst>
              <a:path w="7252970" h="153670">
                <a:moveTo>
                  <a:pt x="7252606" y="0"/>
                </a:moveTo>
                <a:lnTo>
                  <a:pt x="0" y="0"/>
                </a:lnTo>
                <a:lnTo>
                  <a:pt x="0" y="153293"/>
                </a:lnTo>
                <a:lnTo>
                  <a:pt x="7252606" y="153293"/>
                </a:lnTo>
                <a:lnTo>
                  <a:pt x="7252606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5" name="object 5"/>
          <p:cNvSpPr/>
          <p:nvPr/>
        </p:nvSpPr>
        <p:spPr>
          <a:xfrm>
            <a:off x="3441485" y="4339078"/>
            <a:ext cx="4978975" cy="186288"/>
          </a:xfrm>
          <a:custGeom>
            <a:avLst/>
            <a:gdLst/>
            <a:ahLst/>
            <a:cxnLst/>
            <a:rect l="l" t="t" r="r" b="b"/>
            <a:pathLst>
              <a:path w="4107179" h="153670">
                <a:moveTo>
                  <a:pt x="4106901" y="0"/>
                </a:moveTo>
                <a:lnTo>
                  <a:pt x="0" y="0"/>
                </a:lnTo>
                <a:lnTo>
                  <a:pt x="0" y="153293"/>
                </a:lnTo>
                <a:lnTo>
                  <a:pt x="4106901" y="153293"/>
                </a:lnTo>
                <a:lnTo>
                  <a:pt x="4106901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6" name="object 6"/>
          <p:cNvSpPr/>
          <p:nvPr/>
        </p:nvSpPr>
        <p:spPr>
          <a:xfrm>
            <a:off x="3441484" y="4861287"/>
            <a:ext cx="2860525" cy="183979"/>
          </a:xfrm>
          <a:custGeom>
            <a:avLst/>
            <a:gdLst/>
            <a:ahLst/>
            <a:cxnLst/>
            <a:rect l="l" t="t" r="r" b="b"/>
            <a:pathLst>
              <a:path w="2359660" h="151764">
                <a:moveTo>
                  <a:pt x="2359289" y="0"/>
                </a:moveTo>
                <a:lnTo>
                  <a:pt x="0" y="0"/>
                </a:lnTo>
                <a:lnTo>
                  <a:pt x="0" y="151765"/>
                </a:lnTo>
                <a:lnTo>
                  <a:pt x="2359289" y="151765"/>
                </a:lnTo>
                <a:lnTo>
                  <a:pt x="2359289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7" name="object 7"/>
          <p:cNvSpPr/>
          <p:nvPr/>
        </p:nvSpPr>
        <p:spPr>
          <a:xfrm>
            <a:off x="3441484" y="5381643"/>
            <a:ext cx="1801299" cy="183979"/>
          </a:xfrm>
          <a:custGeom>
            <a:avLst/>
            <a:gdLst/>
            <a:ahLst/>
            <a:cxnLst/>
            <a:rect l="l" t="t" r="r" b="b"/>
            <a:pathLst>
              <a:path w="1485900" h="151764">
                <a:moveTo>
                  <a:pt x="1485473" y="0"/>
                </a:moveTo>
                <a:lnTo>
                  <a:pt x="0" y="0"/>
                </a:lnTo>
                <a:lnTo>
                  <a:pt x="0" y="151754"/>
                </a:lnTo>
                <a:lnTo>
                  <a:pt x="1485473" y="151754"/>
                </a:lnTo>
                <a:lnTo>
                  <a:pt x="1485473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8" name="object 8"/>
          <p:cNvSpPr/>
          <p:nvPr/>
        </p:nvSpPr>
        <p:spPr>
          <a:xfrm>
            <a:off x="3441484" y="5901985"/>
            <a:ext cx="1271687" cy="186288"/>
          </a:xfrm>
          <a:custGeom>
            <a:avLst/>
            <a:gdLst/>
            <a:ahLst/>
            <a:cxnLst/>
            <a:rect l="l" t="t" r="r" b="b"/>
            <a:pathLst>
              <a:path w="1049020" h="153670">
                <a:moveTo>
                  <a:pt x="1048564" y="0"/>
                </a:moveTo>
                <a:lnTo>
                  <a:pt x="0" y="0"/>
                </a:lnTo>
                <a:lnTo>
                  <a:pt x="0" y="153293"/>
                </a:lnTo>
                <a:lnTo>
                  <a:pt x="1048564" y="153293"/>
                </a:lnTo>
                <a:lnTo>
                  <a:pt x="1048564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9" name="object 9"/>
          <p:cNvSpPr/>
          <p:nvPr/>
        </p:nvSpPr>
        <p:spPr>
          <a:xfrm>
            <a:off x="3441484" y="6422340"/>
            <a:ext cx="1059994" cy="186288"/>
          </a:xfrm>
          <a:custGeom>
            <a:avLst/>
            <a:gdLst/>
            <a:ahLst/>
            <a:cxnLst/>
            <a:rect l="l" t="t" r="r" b="b"/>
            <a:pathLst>
              <a:path w="874395" h="153670">
                <a:moveTo>
                  <a:pt x="873816" y="0"/>
                </a:moveTo>
                <a:lnTo>
                  <a:pt x="0" y="0"/>
                </a:lnTo>
                <a:lnTo>
                  <a:pt x="0" y="153293"/>
                </a:lnTo>
                <a:lnTo>
                  <a:pt x="873816" y="153293"/>
                </a:lnTo>
                <a:lnTo>
                  <a:pt x="873816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10" name="object 10"/>
          <p:cNvSpPr/>
          <p:nvPr/>
        </p:nvSpPr>
        <p:spPr>
          <a:xfrm>
            <a:off x="3441485" y="6944523"/>
            <a:ext cx="953765" cy="183979"/>
          </a:xfrm>
          <a:custGeom>
            <a:avLst/>
            <a:gdLst/>
            <a:ahLst/>
            <a:cxnLst/>
            <a:rect l="l" t="t" r="r" b="b"/>
            <a:pathLst>
              <a:path w="786764" h="151764">
                <a:moveTo>
                  <a:pt x="786436" y="0"/>
                </a:moveTo>
                <a:lnTo>
                  <a:pt x="0" y="0"/>
                </a:lnTo>
                <a:lnTo>
                  <a:pt x="0" y="151775"/>
                </a:lnTo>
                <a:lnTo>
                  <a:pt x="786436" y="151775"/>
                </a:lnTo>
                <a:lnTo>
                  <a:pt x="786436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11" name="object 11"/>
          <p:cNvSpPr/>
          <p:nvPr/>
        </p:nvSpPr>
        <p:spPr>
          <a:xfrm>
            <a:off x="3441485" y="7464891"/>
            <a:ext cx="953765" cy="183979"/>
          </a:xfrm>
          <a:custGeom>
            <a:avLst/>
            <a:gdLst/>
            <a:ahLst/>
            <a:cxnLst/>
            <a:rect l="l" t="t" r="r" b="b"/>
            <a:pathLst>
              <a:path w="786764" h="151764">
                <a:moveTo>
                  <a:pt x="786436" y="0"/>
                </a:moveTo>
                <a:lnTo>
                  <a:pt x="0" y="0"/>
                </a:lnTo>
                <a:lnTo>
                  <a:pt x="0" y="151765"/>
                </a:lnTo>
                <a:lnTo>
                  <a:pt x="786436" y="151765"/>
                </a:lnTo>
                <a:lnTo>
                  <a:pt x="786436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12" name="object 12"/>
          <p:cNvSpPr/>
          <p:nvPr/>
        </p:nvSpPr>
        <p:spPr>
          <a:xfrm>
            <a:off x="3441485" y="7985235"/>
            <a:ext cx="847534" cy="183979"/>
          </a:xfrm>
          <a:custGeom>
            <a:avLst/>
            <a:gdLst/>
            <a:ahLst/>
            <a:cxnLst/>
            <a:rect l="l" t="t" r="r" b="b"/>
            <a:pathLst>
              <a:path w="699135" h="151765">
                <a:moveTo>
                  <a:pt x="699046" y="0"/>
                </a:moveTo>
                <a:lnTo>
                  <a:pt x="0" y="0"/>
                </a:lnTo>
                <a:lnTo>
                  <a:pt x="0" y="151775"/>
                </a:lnTo>
                <a:lnTo>
                  <a:pt x="699046" y="151775"/>
                </a:lnTo>
                <a:lnTo>
                  <a:pt x="699046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13" name="object 13"/>
          <p:cNvSpPr/>
          <p:nvPr/>
        </p:nvSpPr>
        <p:spPr>
          <a:xfrm>
            <a:off x="3441485" y="8505576"/>
            <a:ext cx="847534" cy="186288"/>
          </a:xfrm>
          <a:custGeom>
            <a:avLst/>
            <a:gdLst/>
            <a:ahLst/>
            <a:cxnLst/>
            <a:rect l="l" t="t" r="r" b="b"/>
            <a:pathLst>
              <a:path w="699135" h="153670">
                <a:moveTo>
                  <a:pt x="699046" y="0"/>
                </a:moveTo>
                <a:lnTo>
                  <a:pt x="0" y="0"/>
                </a:lnTo>
                <a:lnTo>
                  <a:pt x="0" y="153304"/>
                </a:lnTo>
                <a:lnTo>
                  <a:pt x="699046" y="153304"/>
                </a:lnTo>
                <a:lnTo>
                  <a:pt x="699046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14" name="object 14"/>
          <p:cNvSpPr/>
          <p:nvPr/>
        </p:nvSpPr>
        <p:spPr>
          <a:xfrm>
            <a:off x="3441484" y="9025944"/>
            <a:ext cx="742074" cy="186288"/>
          </a:xfrm>
          <a:custGeom>
            <a:avLst/>
            <a:gdLst/>
            <a:ahLst/>
            <a:cxnLst/>
            <a:rect l="l" t="t" r="r" b="b"/>
            <a:pathLst>
              <a:path w="612139" h="153670">
                <a:moveTo>
                  <a:pt x="611667" y="0"/>
                </a:moveTo>
                <a:lnTo>
                  <a:pt x="0" y="0"/>
                </a:lnTo>
                <a:lnTo>
                  <a:pt x="0" y="153304"/>
                </a:lnTo>
                <a:lnTo>
                  <a:pt x="611667" y="153304"/>
                </a:lnTo>
                <a:lnTo>
                  <a:pt x="611667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15" name="object 15"/>
          <p:cNvSpPr/>
          <p:nvPr/>
        </p:nvSpPr>
        <p:spPr>
          <a:xfrm>
            <a:off x="3441485" y="9548141"/>
            <a:ext cx="317922" cy="183979"/>
          </a:xfrm>
          <a:custGeom>
            <a:avLst/>
            <a:gdLst/>
            <a:ahLst/>
            <a:cxnLst/>
            <a:rect l="l" t="t" r="r" b="b"/>
            <a:pathLst>
              <a:path w="262255" h="151765">
                <a:moveTo>
                  <a:pt x="262138" y="0"/>
                </a:moveTo>
                <a:lnTo>
                  <a:pt x="0" y="0"/>
                </a:lnTo>
                <a:lnTo>
                  <a:pt x="0" y="151775"/>
                </a:lnTo>
                <a:lnTo>
                  <a:pt x="262138" y="151775"/>
                </a:lnTo>
                <a:lnTo>
                  <a:pt x="262138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16" name="object 16"/>
          <p:cNvSpPr/>
          <p:nvPr/>
        </p:nvSpPr>
        <p:spPr>
          <a:xfrm>
            <a:off x="3441484" y="10068497"/>
            <a:ext cx="212461" cy="183979"/>
          </a:xfrm>
          <a:custGeom>
            <a:avLst/>
            <a:gdLst/>
            <a:ahLst/>
            <a:cxnLst/>
            <a:rect l="l" t="t" r="r" b="b"/>
            <a:pathLst>
              <a:path w="175260" h="151765">
                <a:moveTo>
                  <a:pt x="174769" y="0"/>
                </a:moveTo>
                <a:lnTo>
                  <a:pt x="0" y="0"/>
                </a:lnTo>
                <a:lnTo>
                  <a:pt x="0" y="151775"/>
                </a:lnTo>
                <a:lnTo>
                  <a:pt x="174769" y="151775"/>
                </a:lnTo>
                <a:lnTo>
                  <a:pt x="174769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17" name="object 17"/>
          <p:cNvSpPr/>
          <p:nvPr/>
        </p:nvSpPr>
        <p:spPr>
          <a:xfrm>
            <a:off x="3441484" y="10588851"/>
            <a:ext cx="212461" cy="186288"/>
          </a:xfrm>
          <a:custGeom>
            <a:avLst/>
            <a:gdLst/>
            <a:ahLst/>
            <a:cxnLst/>
            <a:rect l="l" t="t" r="r" b="b"/>
            <a:pathLst>
              <a:path w="175260" h="153670">
                <a:moveTo>
                  <a:pt x="174769" y="0"/>
                </a:moveTo>
                <a:lnTo>
                  <a:pt x="0" y="0"/>
                </a:lnTo>
                <a:lnTo>
                  <a:pt x="0" y="153304"/>
                </a:lnTo>
                <a:lnTo>
                  <a:pt x="174769" y="153304"/>
                </a:lnTo>
                <a:lnTo>
                  <a:pt x="174769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18" name="object 18"/>
          <p:cNvSpPr/>
          <p:nvPr/>
        </p:nvSpPr>
        <p:spPr>
          <a:xfrm>
            <a:off x="3441484" y="11109194"/>
            <a:ext cx="212461" cy="186288"/>
          </a:xfrm>
          <a:custGeom>
            <a:avLst/>
            <a:gdLst/>
            <a:ahLst/>
            <a:cxnLst/>
            <a:rect l="l" t="t" r="r" b="b"/>
            <a:pathLst>
              <a:path w="175260" h="153670">
                <a:moveTo>
                  <a:pt x="174769" y="0"/>
                </a:moveTo>
                <a:lnTo>
                  <a:pt x="0" y="0"/>
                </a:lnTo>
                <a:lnTo>
                  <a:pt x="0" y="153304"/>
                </a:lnTo>
                <a:lnTo>
                  <a:pt x="174769" y="153304"/>
                </a:lnTo>
                <a:lnTo>
                  <a:pt x="174769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19" name="object 19"/>
          <p:cNvSpPr/>
          <p:nvPr/>
        </p:nvSpPr>
        <p:spPr>
          <a:xfrm>
            <a:off x="3441484" y="11631403"/>
            <a:ext cx="212461" cy="183979"/>
          </a:xfrm>
          <a:custGeom>
            <a:avLst/>
            <a:gdLst/>
            <a:ahLst/>
            <a:cxnLst/>
            <a:rect l="l" t="t" r="r" b="b"/>
            <a:pathLst>
              <a:path w="175260" h="151765">
                <a:moveTo>
                  <a:pt x="174769" y="0"/>
                </a:moveTo>
                <a:lnTo>
                  <a:pt x="0" y="0"/>
                </a:lnTo>
                <a:lnTo>
                  <a:pt x="0" y="151775"/>
                </a:lnTo>
                <a:lnTo>
                  <a:pt x="174769" y="151775"/>
                </a:lnTo>
                <a:lnTo>
                  <a:pt x="174769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20" name="object 20"/>
          <p:cNvSpPr/>
          <p:nvPr/>
        </p:nvSpPr>
        <p:spPr>
          <a:xfrm>
            <a:off x="3441485" y="12151746"/>
            <a:ext cx="106230" cy="183979"/>
          </a:xfrm>
          <a:custGeom>
            <a:avLst/>
            <a:gdLst/>
            <a:ahLst/>
            <a:cxnLst/>
            <a:rect l="l" t="t" r="r" b="b"/>
            <a:pathLst>
              <a:path w="87630" h="151765">
                <a:moveTo>
                  <a:pt x="87390" y="0"/>
                </a:moveTo>
                <a:lnTo>
                  <a:pt x="0" y="0"/>
                </a:lnTo>
                <a:lnTo>
                  <a:pt x="0" y="151775"/>
                </a:lnTo>
                <a:lnTo>
                  <a:pt x="87390" y="151775"/>
                </a:lnTo>
                <a:lnTo>
                  <a:pt x="87390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21" name="object 21"/>
          <p:cNvSpPr/>
          <p:nvPr/>
        </p:nvSpPr>
        <p:spPr>
          <a:xfrm>
            <a:off x="3441485" y="12672100"/>
            <a:ext cx="106230" cy="183979"/>
          </a:xfrm>
          <a:custGeom>
            <a:avLst/>
            <a:gdLst/>
            <a:ahLst/>
            <a:cxnLst/>
            <a:rect l="l" t="t" r="r" b="b"/>
            <a:pathLst>
              <a:path w="87630" h="151765">
                <a:moveTo>
                  <a:pt x="87390" y="0"/>
                </a:moveTo>
                <a:lnTo>
                  <a:pt x="0" y="0"/>
                </a:lnTo>
                <a:lnTo>
                  <a:pt x="0" y="151765"/>
                </a:lnTo>
                <a:lnTo>
                  <a:pt x="87390" y="151765"/>
                </a:lnTo>
                <a:lnTo>
                  <a:pt x="87390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22" name="object 22"/>
          <p:cNvSpPr/>
          <p:nvPr/>
        </p:nvSpPr>
        <p:spPr>
          <a:xfrm>
            <a:off x="3441485" y="13192456"/>
            <a:ext cx="106230" cy="186288"/>
          </a:xfrm>
          <a:custGeom>
            <a:avLst/>
            <a:gdLst/>
            <a:ahLst/>
            <a:cxnLst/>
            <a:rect l="l" t="t" r="r" b="b"/>
            <a:pathLst>
              <a:path w="87630" h="153670">
                <a:moveTo>
                  <a:pt x="87390" y="0"/>
                </a:moveTo>
                <a:lnTo>
                  <a:pt x="0" y="0"/>
                </a:lnTo>
                <a:lnTo>
                  <a:pt x="0" y="153293"/>
                </a:lnTo>
                <a:lnTo>
                  <a:pt x="87390" y="153293"/>
                </a:lnTo>
                <a:lnTo>
                  <a:pt x="87390" y="0"/>
                </a:lnTo>
                <a:close/>
              </a:path>
            </a:pathLst>
          </a:custGeom>
          <a:solidFill>
            <a:srgbClr val="0091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23" name="object 23"/>
          <p:cNvSpPr/>
          <p:nvPr/>
        </p:nvSpPr>
        <p:spPr>
          <a:xfrm>
            <a:off x="3441492" y="3131123"/>
            <a:ext cx="0" cy="10414436"/>
          </a:xfrm>
          <a:custGeom>
            <a:avLst/>
            <a:gdLst/>
            <a:ahLst/>
            <a:cxnLst/>
            <a:rect l="l" t="t" r="r" b="b"/>
            <a:pathLst>
              <a:path h="8590915">
                <a:moveTo>
                  <a:pt x="0" y="8590900"/>
                </a:moveTo>
                <a:lnTo>
                  <a:pt x="0" y="0"/>
                </a:lnTo>
              </a:path>
            </a:pathLst>
          </a:custGeom>
          <a:ln w="919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24" name="object 24"/>
          <p:cNvSpPr txBox="1"/>
          <p:nvPr/>
        </p:nvSpPr>
        <p:spPr>
          <a:xfrm>
            <a:off x="3752157" y="9392654"/>
            <a:ext cx="438008" cy="4046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094"/>
            <a:r>
              <a:rPr sz="2485" spc="-48" dirty="0">
                <a:solidFill>
                  <a:srgbClr val="585858"/>
                </a:solidFill>
                <a:latin typeface="Verdana"/>
                <a:cs typeface="Verdana"/>
              </a:rPr>
              <a:t>3</a:t>
            </a:r>
            <a:endParaRPr sz="2485">
              <a:latin typeface="Verdana"/>
              <a:cs typeface="Verdana"/>
            </a:endParaRPr>
          </a:p>
          <a:p>
            <a:pPr marL="120860">
              <a:spcBef>
                <a:spcPts val="1114"/>
              </a:spcBef>
            </a:pPr>
            <a:r>
              <a:rPr sz="2485" spc="-8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endParaRPr sz="2485">
              <a:latin typeface="Verdana"/>
              <a:cs typeface="Verdana"/>
            </a:endParaRPr>
          </a:p>
          <a:p>
            <a:pPr marL="120860">
              <a:spcBef>
                <a:spcPts val="1114"/>
              </a:spcBef>
            </a:pPr>
            <a:r>
              <a:rPr sz="2485" spc="-8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endParaRPr sz="2485">
              <a:latin typeface="Verdana"/>
              <a:cs typeface="Verdana"/>
            </a:endParaRPr>
          </a:p>
          <a:p>
            <a:pPr marL="120860">
              <a:spcBef>
                <a:spcPts val="1114"/>
              </a:spcBef>
            </a:pPr>
            <a:r>
              <a:rPr sz="2485" spc="-8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endParaRPr sz="2485">
              <a:latin typeface="Verdana"/>
              <a:cs typeface="Verdana"/>
            </a:endParaRPr>
          </a:p>
          <a:p>
            <a:pPr marL="120860">
              <a:spcBef>
                <a:spcPts val="1114"/>
              </a:spcBef>
            </a:pPr>
            <a:r>
              <a:rPr sz="2485" spc="-8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endParaRPr sz="2485">
              <a:latin typeface="Verdana"/>
              <a:cs typeface="Verdana"/>
            </a:endParaRPr>
          </a:p>
          <a:p>
            <a:pPr marL="15396">
              <a:spcBef>
                <a:spcPts val="1114"/>
              </a:spcBef>
            </a:pPr>
            <a:r>
              <a:rPr sz="2485" spc="-691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endParaRPr sz="2485">
              <a:latin typeface="Verdana"/>
              <a:cs typeface="Verdana"/>
            </a:endParaRPr>
          </a:p>
          <a:p>
            <a:pPr marL="15396">
              <a:spcBef>
                <a:spcPts val="1121"/>
              </a:spcBef>
            </a:pPr>
            <a:r>
              <a:rPr sz="2485" spc="-691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endParaRPr sz="2485">
              <a:latin typeface="Verdana"/>
              <a:cs typeface="Verdana"/>
            </a:endParaRPr>
          </a:p>
          <a:p>
            <a:pPr marL="15396">
              <a:spcBef>
                <a:spcPts val="1114"/>
              </a:spcBef>
            </a:pPr>
            <a:r>
              <a:rPr sz="2485" spc="-691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endParaRPr sz="2485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87781" y="6788593"/>
            <a:ext cx="448785" cy="2476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094"/>
            <a:r>
              <a:rPr sz="2485" spc="36" dirty="0">
                <a:solidFill>
                  <a:srgbClr val="585858"/>
                </a:solidFill>
                <a:latin typeface="Verdana"/>
                <a:cs typeface="Verdana"/>
              </a:rPr>
              <a:t>9</a:t>
            </a:r>
            <a:endParaRPr sz="2485" dirty="0">
              <a:latin typeface="Verdana"/>
              <a:cs typeface="Verdana"/>
            </a:endParaRPr>
          </a:p>
          <a:p>
            <a:pPr marL="227094">
              <a:spcBef>
                <a:spcPts val="1114"/>
              </a:spcBef>
            </a:pPr>
            <a:r>
              <a:rPr sz="2485" spc="36" dirty="0">
                <a:solidFill>
                  <a:srgbClr val="585858"/>
                </a:solidFill>
                <a:latin typeface="Verdana"/>
                <a:cs typeface="Verdana"/>
              </a:rPr>
              <a:t>9</a:t>
            </a:r>
            <a:endParaRPr sz="2485" dirty="0">
              <a:latin typeface="Verdana"/>
              <a:cs typeface="Verdana"/>
            </a:endParaRPr>
          </a:p>
          <a:p>
            <a:pPr marL="120860">
              <a:spcBef>
                <a:spcPts val="1114"/>
              </a:spcBef>
            </a:pPr>
            <a:r>
              <a:rPr sz="2485" spc="-6" dirty="0">
                <a:solidFill>
                  <a:srgbClr val="585858"/>
                </a:solidFill>
                <a:latin typeface="Verdana"/>
                <a:cs typeface="Verdana"/>
              </a:rPr>
              <a:t>8</a:t>
            </a:r>
            <a:endParaRPr sz="2485" dirty="0">
              <a:latin typeface="Verdana"/>
              <a:cs typeface="Verdana"/>
            </a:endParaRPr>
          </a:p>
          <a:p>
            <a:pPr marL="120860">
              <a:spcBef>
                <a:spcPts val="1114"/>
              </a:spcBef>
            </a:pPr>
            <a:r>
              <a:rPr sz="2485" spc="-6" dirty="0">
                <a:solidFill>
                  <a:srgbClr val="585858"/>
                </a:solidFill>
                <a:latin typeface="Verdana"/>
                <a:cs typeface="Verdana"/>
              </a:rPr>
              <a:t>8</a:t>
            </a:r>
            <a:endParaRPr sz="2485" dirty="0">
              <a:latin typeface="Verdana"/>
              <a:cs typeface="Verdana"/>
            </a:endParaRPr>
          </a:p>
          <a:p>
            <a:pPr marL="15396">
              <a:spcBef>
                <a:spcPts val="1121"/>
              </a:spcBef>
            </a:pPr>
            <a:r>
              <a:rPr sz="2485" spc="-91" dirty="0">
                <a:solidFill>
                  <a:srgbClr val="585858"/>
                </a:solidFill>
                <a:latin typeface="Verdana"/>
                <a:cs typeface="Verdana"/>
              </a:rPr>
              <a:t>7</a:t>
            </a:r>
            <a:endParaRPr sz="2485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04800" y="5747095"/>
            <a:ext cx="547317" cy="905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094"/>
            <a:r>
              <a:rPr sz="2485" spc="-691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2485" spc="-8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endParaRPr sz="2485">
              <a:latin typeface="Verdana"/>
              <a:cs typeface="Verdana"/>
            </a:endParaRPr>
          </a:p>
          <a:p>
            <a:pPr marL="15396">
              <a:spcBef>
                <a:spcPts val="1114"/>
              </a:spcBef>
            </a:pPr>
            <a:r>
              <a:rPr sz="2485" spc="-242" dirty="0">
                <a:solidFill>
                  <a:srgbClr val="585858"/>
                </a:solidFill>
                <a:latin typeface="Verdana"/>
                <a:cs typeface="Verdana"/>
              </a:rPr>
              <a:t>10</a:t>
            </a:r>
            <a:endParaRPr sz="2485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46733" y="5226346"/>
            <a:ext cx="334857" cy="382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sz="2485" spc="-691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2485" spc="-91" dirty="0">
                <a:solidFill>
                  <a:srgbClr val="585858"/>
                </a:solidFill>
                <a:latin typeface="Verdana"/>
                <a:cs typeface="Verdana"/>
              </a:rPr>
              <a:t>7</a:t>
            </a:r>
            <a:endParaRPr sz="2485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06000" y="4705280"/>
            <a:ext cx="411066" cy="382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sz="2485" spc="-8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2485" spc="-91" dirty="0">
                <a:solidFill>
                  <a:srgbClr val="585858"/>
                </a:solidFill>
                <a:latin typeface="Verdana"/>
                <a:cs typeface="Verdana"/>
              </a:rPr>
              <a:t>7</a:t>
            </a:r>
            <a:endParaRPr sz="2485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24855" y="4184531"/>
            <a:ext cx="434159" cy="382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sz="2485" spc="91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sz="2485" spc="-91" dirty="0">
                <a:solidFill>
                  <a:srgbClr val="585858"/>
                </a:solidFill>
                <a:latin typeface="Verdana"/>
                <a:cs typeface="Verdana"/>
              </a:rPr>
              <a:t>7</a:t>
            </a:r>
            <a:endParaRPr sz="2485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438286" y="3663782"/>
            <a:ext cx="426461" cy="382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sz="2485" spc="-6" dirty="0">
                <a:solidFill>
                  <a:srgbClr val="585858"/>
                </a:solidFill>
                <a:latin typeface="Verdana"/>
                <a:cs typeface="Verdana"/>
              </a:rPr>
              <a:t>8</a:t>
            </a:r>
            <a:r>
              <a:rPr sz="2485" spc="-48" dirty="0">
                <a:solidFill>
                  <a:srgbClr val="585858"/>
                </a:solidFill>
                <a:latin typeface="Verdana"/>
                <a:cs typeface="Verdana"/>
              </a:rPr>
              <a:t>3</a:t>
            </a:r>
            <a:endParaRPr sz="2485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967919" y="3143032"/>
            <a:ext cx="431850" cy="382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sz="2485" spc="-6" dirty="0">
                <a:solidFill>
                  <a:srgbClr val="585858"/>
                </a:solidFill>
                <a:latin typeface="Verdana"/>
                <a:cs typeface="Verdana"/>
              </a:rPr>
              <a:t>88</a:t>
            </a:r>
            <a:endParaRPr sz="2485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8787" y="3132243"/>
            <a:ext cx="3121482" cy="104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8543" algn="r"/>
            <a:r>
              <a:rPr sz="2485" spc="12" dirty="0">
                <a:solidFill>
                  <a:srgbClr val="585858"/>
                </a:solidFill>
                <a:latin typeface="Verdana"/>
                <a:cs typeface="Verdana"/>
              </a:rPr>
              <a:t>Buenos</a:t>
            </a:r>
            <a:r>
              <a:rPr sz="2485" spc="-206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2485" spc="24" dirty="0">
                <a:solidFill>
                  <a:srgbClr val="585858"/>
                </a:solidFill>
                <a:latin typeface="Verdana"/>
                <a:cs typeface="Verdana"/>
              </a:rPr>
              <a:t>Aires</a:t>
            </a:r>
            <a:endParaRPr sz="2485">
              <a:latin typeface="Verdana"/>
              <a:cs typeface="Verdana"/>
            </a:endParaRPr>
          </a:p>
          <a:p>
            <a:pPr marR="108543" algn="r">
              <a:spcBef>
                <a:spcPts val="1114"/>
              </a:spcBef>
            </a:pPr>
            <a:r>
              <a:rPr sz="2485" spc="109" dirty="0">
                <a:solidFill>
                  <a:srgbClr val="585858"/>
                </a:solidFill>
                <a:latin typeface="Verdana"/>
                <a:cs typeface="Verdana"/>
              </a:rPr>
              <a:t>C</a:t>
            </a:r>
            <a:r>
              <a:rPr sz="2485" spc="-303" dirty="0">
                <a:solidFill>
                  <a:srgbClr val="585858"/>
                </a:solidFill>
                <a:latin typeface="Verdana"/>
                <a:cs typeface="Verdana"/>
              </a:rPr>
              <a:t>.</a:t>
            </a:r>
            <a:r>
              <a:rPr sz="2485" spc="278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2485" spc="-303" dirty="0">
                <a:solidFill>
                  <a:srgbClr val="585858"/>
                </a:solidFill>
                <a:latin typeface="Verdana"/>
                <a:cs typeface="Verdana"/>
              </a:rPr>
              <a:t>.</a:t>
            </a:r>
            <a:r>
              <a:rPr sz="2485" spc="97" dirty="0">
                <a:solidFill>
                  <a:srgbClr val="585858"/>
                </a:solidFill>
                <a:latin typeface="Verdana"/>
                <a:cs typeface="Verdana"/>
              </a:rPr>
              <a:t>B</a:t>
            </a:r>
            <a:r>
              <a:rPr sz="2485" spc="-303" dirty="0">
                <a:solidFill>
                  <a:srgbClr val="585858"/>
                </a:solidFill>
                <a:latin typeface="Verdana"/>
                <a:cs typeface="Verdana"/>
              </a:rPr>
              <a:t>.</a:t>
            </a:r>
            <a:r>
              <a:rPr sz="2485" spc="278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2485" spc="-297" dirty="0">
                <a:solidFill>
                  <a:srgbClr val="585858"/>
                </a:solidFill>
                <a:latin typeface="Verdana"/>
                <a:cs typeface="Verdana"/>
              </a:rPr>
              <a:t>.</a:t>
            </a:r>
            <a:endParaRPr sz="2485">
              <a:latin typeface="Verdana"/>
              <a:cs typeface="Verdana"/>
            </a:endParaRPr>
          </a:p>
          <a:p>
            <a:pPr marL="1375651" marR="108543" indent="245570" algn="r">
              <a:lnSpc>
                <a:spcPct val="137500"/>
              </a:lnSpc>
            </a:pPr>
            <a:r>
              <a:rPr sz="2485" spc="109" dirty="0">
                <a:solidFill>
                  <a:srgbClr val="585858"/>
                </a:solidFill>
                <a:latin typeface="Verdana"/>
                <a:cs typeface="Verdana"/>
              </a:rPr>
              <a:t>C</a:t>
            </a:r>
            <a:r>
              <a:rPr sz="2485" spc="103" dirty="0">
                <a:solidFill>
                  <a:srgbClr val="585858"/>
                </a:solidFill>
                <a:latin typeface="Verdana"/>
                <a:cs typeface="Verdana"/>
              </a:rPr>
              <a:t>ó</a:t>
            </a:r>
            <a:r>
              <a:rPr sz="2485" spc="-42" dirty="0">
                <a:solidFill>
                  <a:srgbClr val="585858"/>
                </a:solidFill>
                <a:latin typeface="Verdana"/>
                <a:cs typeface="Verdana"/>
              </a:rPr>
              <a:t>r</a:t>
            </a:r>
            <a:r>
              <a:rPr sz="2485" spc="109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2485" spc="103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2485" spc="109" dirty="0">
                <a:solidFill>
                  <a:srgbClr val="585858"/>
                </a:solidFill>
                <a:latin typeface="Verdana"/>
                <a:cs typeface="Verdana"/>
              </a:rPr>
              <a:t>b</a:t>
            </a:r>
            <a:r>
              <a:rPr sz="2485" spc="-36" dirty="0">
                <a:solidFill>
                  <a:srgbClr val="585858"/>
                </a:solidFill>
                <a:latin typeface="Verdana"/>
                <a:cs typeface="Verdana"/>
              </a:rPr>
              <a:t>a  </a:t>
            </a:r>
            <a:r>
              <a:rPr sz="2485" spc="-42" dirty="0">
                <a:solidFill>
                  <a:srgbClr val="585858"/>
                </a:solidFill>
                <a:latin typeface="Verdana"/>
                <a:cs typeface="Verdana"/>
              </a:rPr>
              <a:t>Santa</a:t>
            </a:r>
            <a:r>
              <a:rPr sz="2485" spc="-224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2485" spc="103" dirty="0">
                <a:solidFill>
                  <a:srgbClr val="585858"/>
                </a:solidFill>
                <a:latin typeface="Verdana"/>
                <a:cs typeface="Verdana"/>
              </a:rPr>
              <a:t>Fe </a:t>
            </a:r>
            <a:r>
              <a:rPr sz="2485" spc="-6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2485" spc="6" dirty="0">
                <a:solidFill>
                  <a:srgbClr val="585858"/>
                </a:solidFill>
                <a:latin typeface="Verdana"/>
                <a:cs typeface="Verdana"/>
              </a:rPr>
              <a:t>Entre</a:t>
            </a:r>
            <a:r>
              <a:rPr sz="2485" spc="-212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2485" spc="24" dirty="0">
                <a:solidFill>
                  <a:srgbClr val="585858"/>
                </a:solidFill>
                <a:latin typeface="Verdana"/>
                <a:cs typeface="Verdana"/>
              </a:rPr>
              <a:t>Ríos </a:t>
            </a:r>
            <a:r>
              <a:rPr sz="2485" spc="-36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2485" spc="85" dirty="0">
                <a:solidFill>
                  <a:srgbClr val="585858"/>
                </a:solidFill>
                <a:latin typeface="Verdana"/>
                <a:cs typeface="Verdana"/>
              </a:rPr>
              <a:t>M</a:t>
            </a:r>
            <a:r>
              <a:rPr sz="2485" spc="-6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2485" spc="-55" dirty="0">
                <a:solidFill>
                  <a:srgbClr val="585858"/>
                </a:solidFill>
                <a:latin typeface="Verdana"/>
                <a:cs typeface="Verdana"/>
              </a:rPr>
              <a:t>n</a:t>
            </a:r>
            <a:r>
              <a:rPr sz="2485" spc="109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2485" spc="121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2485" spc="61" dirty="0">
                <a:solidFill>
                  <a:srgbClr val="585858"/>
                </a:solidFill>
                <a:latin typeface="Verdana"/>
                <a:cs typeface="Verdana"/>
              </a:rPr>
              <a:t>z</a:t>
            </a:r>
            <a:r>
              <a:rPr sz="2485" spc="-36" dirty="0">
                <a:solidFill>
                  <a:srgbClr val="585858"/>
                </a:solidFill>
                <a:latin typeface="Verdana"/>
                <a:cs typeface="Verdana"/>
              </a:rPr>
              <a:t>a  </a:t>
            </a:r>
            <a:r>
              <a:rPr sz="2485" spc="109" dirty="0">
                <a:solidFill>
                  <a:srgbClr val="585858"/>
                </a:solidFill>
                <a:latin typeface="Verdana"/>
                <a:cs typeface="Verdana"/>
              </a:rPr>
              <a:t>N</a:t>
            </a:r>
            <a:r>
              <a:rPr sz="2485" spc="-6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2485" spc="-36" dirty="0">
                <a:solidFill>
                  <a:srgbClr val="585858"/>
                </a:solidFill>
                <a:latin typeface="Verdana"/>
                <a:cs typeface="Verdana"/>
              </a:rPr>
              <a:t>u</a:t>
            </a:r>
            <a:r>
              <a:rPr sz="2485" spc="109" dirty="0">
                <a:solidFill>
                  <a:srgbClr val="585858"/>
                </a:solidFill>
                <a:latin typeface="Verdana"/>
                <a:cs typeface="Verdana"/>
              </a:rPr>
              <a:t>q</a:t>
            </a:r>
            <a:r>
              <a:rPr sz="2485" spc="-36" dirty="0">
                <a:solidFill>
                  <a:srgbClr val="585858"/>
                </a:solidFill>
                <a:latin typeface="Verdana"/>
                <a:cs typeface="Verdana"/>
              </a:rPr>
              <a:t>u</a:t>
            </a:r>
            <a:r>
              <a:rPr sz="2485" spc="-18" dirty="0">
                <a:solidFill>
                  <a:srgbClr val="585858"/>
                </a:solidFill>
                <a:latin typeface="Verdana"/>
                <a:cs typeface="Verdana"/>
              </a:rPr>
              <a:t>én  </a:t>
            </a:r>
            <a:r>
              <a:rPr sz="2485" spc="85" dirty="0">
                <a:solidFill>
                  <a:srgbClr val="585858"/>
                </a:solidFill>
                <a:latin typeface="Verdana"/>
                <a:cs typeface="Verdana"/>
              </a:rPr>
              <a:t>M</a:t>
            </a:r>
            <a:r>
              <a:rPr sz="2485" spc="-30" dirty="0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sz="2485" spc="-61" dirty="0">
                <a:solidFill>
                  <a:srgbClr val="585858"/>
                </a:solidFill>
                <a:latin typeface="Verdana"/>
                <a:cs typeface="Verdana"/>
              </a:rPr>
              <a:t>s</a:t>
            </a:r>
            <a:r>
              <a:rPr sz="2485" spc="-30" dirty="0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sz="2485" spc="103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2485" spc="-36" dirty="0">
                <a:solidFill>
                  <a:srgbClr val="585858"/>
                </a:solidFill>
                <a:latin typeface="Verdana"/>
                <a:cs typeface="Verdana"/>
              </a:rPr>
              <a:t>n</a:t>
            </a:r>
            <a:r>
              <a:rPr sz="2485" spc="-6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2485" spc="-42" dirty="0">
                <a:solidFill>
                  <a:srgbClr val="585858"/>
                </a:solidFill>
                <a:latin typeface="Verdana"/>
                <a:cs typeface="Verdana"/>
              </a:rPr>
              <a:t>s  </a:t>
            </a:r>
            <a:r>
              <a:rPr sz="2485" spc="109" dirty="0">
                <a:solidFill>
                  <a:srgbClr val="585858"/>
                </a:solidFill>
                <a:latin typeface="Verdana"/>
                <a:cs typeface="Verdana"/>
              </a:rPr>
              <a:t>C</a:t>
            </a:r>
            <a:r>
              <a:rPr sz="2485" spc="-36" dirty="0">
                <a:solidFill>
                  <a:srgbClr val="585858"/>
                </a:solidFill>
                <a:latin typeface="Verdana"/>
                <a:cs typeface="Verdana"/>
              </a:rPr>
              <a:t>hu</a:t>
            </a:r>
            <a:r>
              <a:rPr sz="2485" spc="109" dirty="0">
                <a:solidFill>
                  <a:srgbClr val="585858"/>
                </a:solidFill>
                <a:latin typeface="Verdana"/>
                <a:cs typeface="Verdana"/>
              </a:rPr>
              <a:t>b</a:t>
            </a:r>
            <a:r>
              <a:rPr sz="2485" spc="-55" dirty="0">
                <a:solidFill>
                  <a:srgbClr val="585858"/>
                </a:solidFill>
                <a:latin typeface="Verdana"/>
                <a:cs typeface="Verdana"/>
              </a:rPr>
              <a:t>u</a:t>
            </a:r>
            <a:r>
              <a:rPr sz="2485" spc="24" dirty="0">
                <a:solidFill>
                  <a:srgbClr val="585858"/>
                </a:solidFill>
                <a:latin typeface="Verdana"/>
                <a:cs typeface="Verdana"/>
              </a:rPr>
              <a:t>t  </a:t>
            </a:r>
            <a:r>
              <a:rPr sz="2485" spc="91" dirty="0">
                <a:solidFill>
                  <a:srgbClr val="585858"/>
                </a:solidFill>
                <a:latin typeface="Verdana"/>
                <a:cs typeface="Verdana"/>
              </a:rPr>
              <a:t>T</a:t>
            </a:r>
            <a:r>
              <a:rPr sz="2485" spc="-36" dirty="0">
                <a:solidFill>
                  <a:srgbClr val="585858"/>
                </a:solidFill>
                <a:latin typeface="Verdana"/>
                <a:cs typeface="Verdana"/>
              </a:rPr>
              <a:t>u</a:t>
            </a:r>
            <a:r>
              <a:rPr sz="2485" spc="133" dirty="0">
                <a:solidFill>
                  <a:srgbClr val="585858"/>
                </a:solidFill>
                <a:latin typeface="Verdana"/>
                <a:cs typeface="Verdana"/>
              </a:rPr>
              <a:t>c</a:t>
            </a:r>
            <a:r>
              <a:rPr sz="2485" spc="-55" dirty="0">
                <a:solidFill>
                  <a:srgbClr val="585858"/>
                </a:solidFill>
                <a:latin typeface="Verdana"/>
                <a:cs typeface="Verdana"/>
              </a:rPr>
              <a:t>u</a:t>
            </a:r>
            <a:r>
              <a:rPr sz="2485" spc="-30" dirty="0">
                <a:solidFill>
                  <a:srgbClr val="585858"/>
                </a:solidFill>
                <a:latin typeface="Verdana"/>
                <a:cs typeface="Verdana"/>
              </a:rPr>
              <a:t>m</a:t>
            </a:r>
            <a:r>
              <a:rPr sz="2485" spc="-42" dirty="0">
                <a:solidFill>
                  <a:srgbClr val="585858"/>
                </a:solidFill>
                <a:latin typeface="Verdana"/>
                <a:cs typeface="Verdana"/>
              </a:rPr>
              <a:t>án</a:t>
            </a:r>
            <a:endParaRPr sz="2485">
              <a:latin typeface="Verdana"/>
              <a:cs typeface="Verdana"/>
            </a:endParaRPr>
          </a:p>
          <a:p>
            <a:pPr marL="1690504" marR="108543" indent="528089" algn="r">
              <a:lnSpc>
                <a:spcPct val="137500"/>
              </a:lnSpc>
            </a:pPr>
            <a:r>
              <a:rPr sz="2485" spc="-97" dirty="0">
                <a:solidFill>
                  <a:srgbClr val="585858"/>
                </a:solidFill>
                <a:latin typeface="Verdana"/>
                <a:cs typeface="Verdana"/>
              </a:rPr>
              <a:t>S</a:t>
            </a:r>
            <a:r>
              <a:rPr sz="2485" spc="-48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2485" spc="-30" dirty="0">
                <a:solidFill>
                  <a:srgbClr val="585858"/>
                </a:solidFill>
                <a:latin typeface="Verdana"/>
                <a:cs typeface="Verdana"/>
              </a:rPr>
              <a:t>l</a:t>
            </a:r>
            <a:r>
              <a:rPr sz="2485" spc="24" dirty="0">
                <a:solidFill>
                  <a:srgbClr val="585858"/>
                </a:solidFill>
                <a:latin typeface="Verdana"/>
                <a:cs typeface="Verdana"/>
              </a:rPr>
              <a:t>t</a:t>
            </a:r>
            <a:r>
              <a:rPr sz="2485" spc="-36" dirty="0">
                <a:solidFill>
                  <a:srgbClr val="585858"/>
                </a:solidFill>
                <a:latin typeface="Verdana"/>
                <a:cs typeface="Verdana"/>
              </a:rPr>
              <a:t>a  </a:t>
            </a:r>
            <a:r>
              <a:rPr sz="2485" spc="109" dirty="0">
                <a:solidFill>
                  <a:srgbClr val="585858"/>
                </a:solidFill>
                <a:latin typeface="Verdana"/>
                <a:cs typeface="Verdana"/>
              </a:rPr>
              <a:t>C</a:t>
            </a:r>
            <a:r>
              <a:rPr sz="2485" spc="-36" dirty="0">
                <a:solidFill>
                  <a:srgbClr val="585858"/>
                </a:solidFill>
                <a:latin typeface="Verdana"/>
                <a:cs typeface="Verdana"/>
              </a:rPr>
              <a:t>h</a:t>
            </a:r>
            <a:r>
              <a:rPr sz="2485" spc="-48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2485" spc="109" dirty="0">
                <a:solidFill>
                  <a:srgbClr val="585858"/>
                </a:solidFill>
                <a:latin typeface="Verdana"/>
                <a:cs typeface="Verdana"/>
              </a:rPr>
              <a:t>c</a:t>
            </a:r>
            <a:r>
              <a:rPr sz="2485" spc="73" dirty="0">
                <a:solidFill>
                  <a:srgbClr val="585858"/>
                </a:solidFill>
                <a:latin typeface="Verdana"/>
                <a:cs typeface="Verdana"/>
              </a:rPr>
              <a:t>o  </a:t>
            </a:r>
            <a:r>
              <a:rPr sz="2485" spc="-61" dirty="0">
                <a:solidFill>
                  <a:srgbClr val="585858"/>
                </a:solidFill>
                <a:latin typeface="Verdana"/>
                <a:cs typeface="Verdana"/>
              </a:rPr>
              <a:t>San</a:t>
            </a:r>
            <a:r>
              <a:rPr sz="2485" spc="-242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2485" spc="12" dirty="0">
                <a:solidFill>
                  <a:srgbClr val="585858"/>
                </a:solidFill>
                <a:latin typeface="Verdana"/>
                <a:cs typeface="Verdana"/>
              </a:rPr>
              <a:t>Luis</a:t>
            </a:r>
            <a:endParaRPr sz="2485">
              <a:latin typeface="Verdana"/>
              <a:cs typeface="Verdana"/>
            </a:endParaRPr>
          </a:p>
          <a:p>
            <a:pPr marL="15396">
              <a:spcBef>
                <a:spcPts val="1114"/>
              </a:spcBef>
            </a:pPr>
            <a:r>
              <a:rPr sz="2485" spc="-6" dirty="0">
                <a:solidFill>
                  <a:srgbClr val="585858"/>
                </a:solidFill>
                <a:latin typeface="Verdana"/>
                <a:cs typeface="Verdana"/>
              </a:rPr>
              <a:t>Santiago </a:t>
            </a:r>
            <a:r>
              <a:rPr sz="2485" spc="24" dirty="0">
                <a:solidFill>
                  <a:srgbClr val="585858"/>
                </a:solidFill>
                <a:latin typeface="Verdana"/>
                <a:cs typeface="Verdana"/>
              </a:rPr>
              <a:t>del</a:t>
            </a:r>
            <a:r>
              <a:rPr sz="2485" spc="-303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2485" spc="18" dirty="0">
                <a:solidFill>
                  <a:srgbClr val="585858"/>
                </a:solidFill>
                <a:latin typeface="Verdana"/>
                <a:cs typeface="Verdana"/>
              </a:rPr>
              <a:t>Estero</a:t>
            </a:r>
            <a:endParaRPr sz="2485">
              <a:latin typeface="Verdana"/>
              <a:cs typeface="Verdana"/>
            </a:endParaRPr>
          </a:p>
          <a:p>
            <a:pPr marL="1403365" marR="108543" indent="169358" algn="r">
              <a:lnSpc>
                <a:spcPct val="137500"/>
              </a:lnSpc>
            </a:pPr>
            <a:r>
              <a:rPr sz="2485" spc="-61" dirty="0">
                <a:solidFill>
                  <a:srgbClr val="585858"/>
                </a:solidFill>
                <a:latin typeface="Verdana"/>
                <a:cs typeface="Verdana"/>
              </a:rPr>
              <a:t>San</a:t>
            </a:r>
            <a:r>
              <a:rPr sz="2485" spc="-23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2485" spc="30" dirty="0">
                <a:solidFill>
                  <a:srgbClr val="585858"/>
                </a:solidFill>
                <a:latin typeface="Verdana"/>
                <a:cs typeface="Verdana"/>
              </a:rPr>
              <a:t>Juan </a:t>
            </a:r>
            <a:r>
              <a:rPr sz="2485" spc="-24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2485" spc="55" dirty="0">
                <a:solidFill>
                  <a:srgbClr val="585858"/>
                </a:solidFill>
                <a:latin typeface="Verdana"/>
                <a:cs typeface="Verdana"/>
              </a:rPr>
              <a:t>Río</a:t>
            </a:r>
            <a:r>
              <a:rPr sz="2485" spc="-242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2485" spc="55" dirty="0">
                <a:solidFill>
                  <a:srgbClr val="585858"/>
                </a:solidFill>
                <a:latin typeface="Verdana"/>
                <a:cs typeface="Verdana"/>
              </a:rPr>
              <a:t>Negro</a:t>
            </a:r>
            <a:endParaRPr sz="2485">
              <a:latin typeface="Verdana"/>
              <a:cs typeface="Verdana"/>
            </a:endParaRPr>
          </a:p>
          <a:p>
            <a:pPr marL="1289433" marR="108543" indent="874505" algn="just">
              <a:lnSpc>
                <a:spcPct val="137500"/>
              </a:lnSpc>
            </a:pPr>
            <a:r>
              <a:rPr sz="2485" spc="261" dirty="0">
                <a:solidFill>
                  <a:srgbClr val="585858"/>
                </a:solidFill>
                <a:latin typeface="Verdana"/>
                <a:cs typeface="Verdana"/>
              </a:rPr>
              <a:t>J</a:t>
            </a:r>
            <a:r>
              <a:rPr sz="2485" spc="-55" dirty="0">
                <a:solidFill>
                  <a:srgbClr val="585858"/>
                </a:solidFill>
                <a:latin typeface="Verdana"/>
                <a:cs typeface="Verdana"/>
              </a:rPr>
              <a:t>u</a:t>
            </a:r>
            <a:r>
              <a:rPr sz="2485" spc="-200" dirty="0">
                <a:solidFill>
                  <a:srgbClr val="585858"/>
                </a:solidFill>
                <a:latin typeface="Verdana"/>
                <a:cs typeface="Verdana"/>
              </a:rPr>
              <a:t>j</a:t>
            </a:r>
            <a:r>
              <a:rPr sz="2485" spc="-36" dirty="0">
                <a:solidFill>
                  <a:srgbClr val="585858"/>
                </a:solidFill>
                <a:latin typeface="Verdana"/>
                <a:cs typeface="Verdana"/>
              </a:rPr>
              <a:t>u</a:t>
            </a:r>
            <a:r>
              <a:rPr sz="2485" dirty="0">
                <a:solidFill>
                  <a:srgbClr val="585858"/>
                </a:solidFill>
                <a:latin typeface="Verdana"/>
                <a:cs typeface="Verdana"/>
              </a:rPr>
              <a:t>y  </a:t>
            </a:r>
            <a:r>
              <a:rPr sz="2485" spc="61" dirty="0">
                <a:solidFill>
                  <a:srgbClr val="585858"/>
                </a:solidFill>
                <a:latin typeface="Verdana"/>
                <a:cs typeface="Verdana"/>
              </a:rPr>
              <a:t>La </a:t>
            </a:r>
            <a:r>
              <a:rPr sz="2485" spc="24" dirty="0">
                <a:solidFill>
                  <a:srgbClr val="585858"/>
                </a:solidFill>
                <a:latin typeface="Verdana"/>
                <a:cs typeface="Verdana"/>
              </a:rPr>
              <a:t>Pampa  </a:t>
            </a:r>
            <a:r>
              <a:rPr sz="2485" dirty="0">
                <a:solidFill>
                  <a:srgbClr val="585858"/>
                </a:solidFill>
                <a:latin typeface="Verdana"/>
                <a:cs typeface="Verdana"/>
              </a:rPr>
              <a:t>Corrientes  </a:t>
            </a:r>
            <a:r>
              <a:rPr sz="2485" spc="109" dirty="0">
                <a:solidFill>
                  <a:srgbClr val="585858"/>
                </a:solidFill>
                <a:latin typeface="Verdana"/>
                <a:cs typeface="Verdana"/>
              </a:rPr>
              <a:t>C</a:t>
            </a:r>
            <a:r>
              <a:rPr sz="2485" spc="-48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2485" spc="24" dirty="0">
                <a:solidFill>
                  <a:srgbClr val="585858"/>
                </a:solidFill>
                <a:latin typeface="Verdana"/>
                <a:cs typeface="Verdana"/>
              </a:rPr>
              <a:t>t</a:t>
            </a:r>
            <a:r>
              <a:rPr sz="2485" spc="-48" dirty="0">
                <a:solidFill>
                  <a:srgbClr val="585858"/>
                </a:solidFill>
                <a:latin typeface="Verdana"/>
                <a:cs typeface="Verdana"/>
              </a:rPr>
              <a:t>ama</a:t>
            </a:r>
            <a:r>
              <a:rPr sz="2485" spc="-42" dirty="0">
                <a:solidFill>
                  <a:srgbClr val="585858"/>
                </a:solidFill>
                <a:latin typeface="Verdana"/>
                <a:cs typeface="Verdana"/>
              </a:rPr>
              <a:t>r</a:t>
            </a:r>
            <a:r>
              <a:rPr sz="2485" spc="133" dirty="0">
                <a:solidFill>
                  <a:srgbClr val="585858"/>
                </a:solidFill>
                <a:latin typeface="Verdana"/>
                <a:cs typeface="Verdana"/>
              </a:rPr>
              <a:t>c</a:t>
            </a:r>
            <a:r>
              <a:rPr sz="2485" spc="-48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endParaRPr sz="2485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082" y="2960151"/>
            <a:ext cx="13739911" cy="10750062"/>
          </a:xfrm>
          <a:custGeom>
            <a:avLst/>
            <a:gdLst/>
            <a:ahLst/>
            <a:cxnLst/>
            <a:rect l="l" t="t" r="r" b="b"/>
            <a:pathLst>
              <a:path w="11334115" h="8867775">
                <a:moveTo>
                  <a:pt x="0" y="0"/>
                </a:moveTo>
                <a:lnTo>
                  <a:pt x="11333895" y="0"/>
                </a:lnTo>
                <a:lnTo>
                  <a:pt x="11333895" y="8867761"/>
                </a:lnTo>
              </a:path>
            </a:pathLst>
          </a:custGeom>
          <a:ln w="96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34" name="object 34"/>
          <p:cNvSpPr/>
          <p:nvPr/>
        </p:nvSpPr>
        <p:spPr>
          <a:xfrm>
            <a:off x="7081" y="1980"/>
            <a:ext cx="24371427" cy="1801299"/>
          </a:xfrm>
          <a:custGeom>
            <a:avLst/>
            <a:gdLst/>
            <a:ahLst/>
            <a:cxnLst/>
            <a:rect l="l" t="t" r="r" b="b"/>
            <a:pathLst>
              <a:path w="20104100" h="1485900">
                <a:moveTo>
                  <a:pt x="0" y="1485797"/>
                </a:moveTo>
                <a:lnTo>
                  <a:pt x="20104099" y="1485797"/>
                </a:lnTo>
                <a:lnTo>
                  <a:pt x="20104099" y="0"/>
                </a:lnTo>
                <a:lnTo>
                  <a:pt x="0" y="0"/>
                </a:lnTo>
                <a:lnTo>
                  <a:pt x="0" y="1485797"/>
                </a:lnTo>
                <a:close/>
              </a:path>
            </a:pathLst>
          </a:custGeom>
          <a:solidFill>
            <a:srgbClr val="0692D2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485168" y="1697230"/>
            <a:ext cx="26605538" cy="7089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5396"/>
            <a:r>
              <a:rPr spc="61" dirty="0"/>
              <a:t>EXPERTOS</a:t>
            </a:r>
            <a:r>
              <a:rPr dirty="0"/>
              <a:t> </a:t>
            </a:r>
            <a:r>
              <a:rPr spc="97" dirty="0"/>
              <a:t>PyME</a:t>
            </a:r>
          </a:p>
        </p:txBody>
      </p:sp>
      <p:sp>
        <p:nvSpPr>
          <p:cNvPr id="36" name="object 36"/>
          <p:cNvSpPr/>
          <p:nvPr/>
        </p:nvSpPr>
        <p:spPr>
          <a:xfrm>
            <a:off x="7081" y="1803154"/>
            <a:ext cx="24371427" cy="1145442"/>
          </a:xfrm>
          <a:custGeom>
            <a:avLst/>
            <a:gdLst/>
            <a:ahLst/>
            <a:cxnLst/>
            <a:rect l="l" t="t" r="r" b="b"/>
            <a:pathLst>
              <a:path w="20104100" h="944880">
                <a:moveTo>
                  <a:pt x="0" y="944787"/>
                </a:moveTo>
                <a:lnTo>
                  <a:pt x="20104099" y="944787"/>
                </a:lnTo>
                <a:lnTo>
                  <a:pt x="20104099" y="0"/>
                </a:lnTo>
                <a:lnTo>
                  <a:pt x="0" y="0"/>
                </a:lnTo>
                <a:lnTo>
                  <a:pt x="0" y="944787"/>
                </a:lnTo>
                <a:close/>
              </a:path>
            </a:pathLst>
          </a:custGeom>
          <a:solidFill>
            <a:srgbClr val="777576"/>
          </a:solid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37" name="object 37"/>
          <p:cNvSpPr txBox="1"/>
          <p:nvPr/>
        </p:nvSpPr>
        <p:spPr>
          <a:xfrm>
            <a:off x="492487" y="2166688"/>
            <a:ext cx="6763340" cy="457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>
              <a:tabLst>
                <a:tab pos="2600420" algn="l"/>
                <a:tab pos="5686590" algn="l"/>
              </a:tabLst>
            </a:pPr>
            <a:r>
              <a:rPr sz="2970" spc="806" dirty="0">
                <a:solidFill>
                  <a:srgbClr val="FFFFFF"/>
                </a:solidFill>
                <a:latin typeface="Calibri"/>
                <a:cs typeface="Calibri"/>
              </a:rPr>
              <a:t>EXPERTOS	</a:t>
            </a:r>
            <a:r>
              <a:rPr sz="2970" spc="824" dirty="0">
                <a:solidFill>
                  <a:srgbClr val="FFFFFF"/>
                </a:solidFill>
                <a:latin typeface="Calibri"/>
                <a:cs typeface="Calibri"/>
              </a:rPr>
              <a:t>APROBADOS	</a:t>
            </a:r>
            <a:r>
              <a:rPr sz="2970" spc="503" dirty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lang="es-AR" sz="2970" spc="503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970" spc="-37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970" dirty="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644039" y="880640"/>
            <a:ext cx="7785746" cy="12100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39" name="object 39"/>
          <p:cNvSpPr/>
          <p:nvPr/>
        </p:nvSpPr>
        <p:spPr>
          <a:xfrm>
            <a:off x="17030528" y="12066048"/>
            <a:ext cx="1384411" cy="1175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40" name="object 40"/>
          <p:cNvSpPr/>
          <p:nvPr/>
        </p:nvSpPr>
        <p:spPr>
          <a:xfrm>
            <a:off x="19095525" y="11335122"/>
            <a:ext cx="1028308" cy="645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213"/>
          </a:p>
        </p:txBody>
      </p:sp>
      <p:sp>
        <p:nvSpPr>
          <p:cNvPr id="41" name="object 41"/>
          <p:cNvSpPr txBox="1"/>
          <p:nvPr/>
        </p:nvSpPr>
        <p:spPr>
          <a:xfrm>
            <a:off x="21140186" y="6041790"/>
            <a:ext cx="2034545" cy="335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sz="2182" b="1" spc="170" dirty="0">
                <a:solidFill>
                  <a:srgbClr val="35AB52"/>
                </a:solidFill>
                <a:latin typeface="Arial"/>
                <a:cs typeface="Arial"/>
              </a:rPr>
              <a:t>APROBADOS</a:t>
            </a:r>
            <a:endParaRPr sz="2182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260841" y="7274174"/>
            <a:ext cx="1819004" cy="1072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sz="6971" spc="1158" dirty="0">
                <a:solidFill>
                  <a:srgbClr val="FFFFFF"/>
                </a:solidFill>
                <a:latin typeface="Calibri"/>
                <a:cs typeface="Calibri"/>
              </a:rPr>
              <a:t>339</a:t>
            </a:r>
            <a:endParaRPr sz="6971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833853" y="9927982"/>
            <a:ext cx="2647294" cy="335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sz="2182" b="1" spc="127" dirty="0">
                <a:solidFill>
                  <a:srgbClr val="E84133"/>
                </a:solidFill>
                <a:latin typeface="Arial"/>
                <a:cs typeface="Arial"/>
              </a:rPr>
              <a:t>EN</a:t>
            </a:r>
            <a:r>
              <a:rPr sz="2182" b="1" spc="115" dirty="0">
                <a:solidFill>
                  <a:srgbClr val="E84133"/>
                </a:solidFill>
                <a:latin typeface="Arial"/>
                <a:cs typeface="Arial"/>
              </a:rPr>
              <a:t> </a:t>
            </a:r>
            <a:r>
              <a:rPr sz="2182" b="1" spc="200" dirty="0">
                <a:solidFill>
                  <a:srgbClr val="E84133"/>
                </a:solidFill>
                <a:latin typeface="Arial"/>
                <a:cs typeface="Arial"/>
              </a:rPr>
              <a:t>EVALUACIÓN</a:t>
            </a:r>
            <a:endParaRPr sz="2182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698474" y="11145019"/>
            <a:ext cx="1108149" cy="1072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lang="es-ES" sz="6971" dirty="0" smtClean="0">
                <a:solidFill>
                  <a:schemeClr val="bg1"/>
                </a:solidFill>
                <a:latin typeface="Calibri"/>
                <a:cs typeface="Calibri"/>
              </a:rPr>
              <a:t>30</a:t>
            </a:r>
            <a:endParaRPr sz="697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669248" y="952734"/>
            <a:ext cx="263267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sz="2910" b="1" spc="206" dirty="0">
                <a:solidFill>
                  <a:srgbClr val="35AB52"/>
                </a:solidFill>
                <a:latin typeface="Arial"/>
                <a:cs typeface="Arial"/>
              </a:rPr>
              <a:t>2</a:t>
            </a:r>
            <a:endParaRPr sz="291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206505" y="1631154"/>
            <a:ext cx="420303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lang="es-AR" sz="2910" dirty="0" smtClean="0">
                <a:solidFill>
                  <a:srgbClr val="00B050"/>
                </a:solidFill>
                <a:latin typeface="Arial"/>
                <a:cs typeface="Arial"/>
              </a:rPr>
              <a:t>8</a:t>
            </a:r>
            <a:endParaRPr sz="291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823282" y="2223436"/>
            <a:ext cx="287129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lang="es-AR" sz="2910" dirty="0" smtClean="0">
                <a:solidFill>
                  <a:srgbClr val="00B050"/>
                </a:solidFill>
                <a:latin typeface="Arial"/>
                <a:cs typeface="Arial"/>
              </a:rPr>
              <a:t>8</a:t>
            </a:r>
            <a:endParaRPr sz="291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406672" y="2531174"/>
            <a:ext cx="263267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lang="es-AR" sz="2910" dirty="0">
                <a:solidFill>
                  <a:srgbClr val="00B050"/>
                </a:solidFill>
                <a:latin typeface="Arial"/>
                <a:cs typeface="Arial"/>
              </a:rPr>
              <a:t>2</a:t>
            </a:r>
            <a:endParaRPr sz="291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9203254" y="2174478"/>
            <a:ext cx="277123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lang="es-AR" sz="2910" dirty="0" smtClean="0">
                <a:solidFill>
                  <a:srgbClr val="00B050"/>
                </a:solidFill>
                <a:latin typeface="Arial"/>
                <a:cs typeface="Arial"/>
              </a:rPr>
              <a:t>7</a:t>
            </a:r>
            <a:endParaRPr sz="291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975650" y="2773020"/>
            <a:ext cx="287129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lang="es-AR" sz="2910" dirty="0" smtClean="0">
                <a:solidFill>
                  <a:srgbClr val="00B050"/>
                </a:solidFill>
                <a:latin typeface="Arial"/>
                <a:cs typeface="Arial"/>
              </a:rPr>
              <a:t>1</a:t>
            </a:r>
            <a:endParaRPr sz="291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9009039" y="3220268"/>
            <a:ext cx="789800" cy="1087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sz="2910" b="1" spc="200" dirty="0">
                <a:solidFill>
                  <a:srgbClr val="35AB52"/>
                </a:solidFill>
                <a:latin typeface="Arial"/>
                <a:cs typeface="Arial"/>
              </a:rPr>
              <a:t>27</a:t>
            </a:r>
            <a:endParaRPr sz="2910" dirty="0">
              <a:latin typeface="Arial"/>
              <a:cs typeface="Arial"/>
            </a:endParaRPr>
          </a:p>
          <a:p>
            <a:pPr marL="459577">
              <a:spcBef>
                <a:spcPts val="1479"/>
              </a:spcBef>
            </a:pPr>
            <a:r>
              <a:rPr sz="2910" b="1" spc="-382" dirty="0" smtClean="0">
                <a:solidFill>
                  <a:srgbClr val="35AB52"/>
                </a:solidFill>
                <a:latin typeface="Arial"/>
                <a:cs typeface="Arial"/>
              </a:rPr>
              <a:t>1</a:t>
            </a:r>
            <a:r>
              <a:rPr lang="es-AR" sz="2910" b="1" spc="-382" dirty="0" smtClean="0">
                <a:solidFill>
                  <a:srgbClr val="35AB52"/>
                </a:solidFill>
                <a:latin typeface="Arial"/>
                <a:cs typeface="Arial"/>
              </a:rPr>
              <a:t>7</a:t>
            </a:r>
            <a:endParaRPr sz="291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191994" y="3742979"/>
            <a:ext cx="492663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lang="es-AR" sz="2910" b="1" spc="194" dirty="0">
                <a:solidFill>
                  <a:srgbClr val="35AB52"/>
                </a:solidFill>
                <a:latin typeface="Arial"/>
                <a:cs typeface="Arial"/>
              </a:rPr>
              <a:t>4</a:t>
            </a:r>
            <a:r>
              <a:rPr sz="2910" b="1" spc="194" dirty="0" smtClean="0">
                <a:solidFill>
                  <a:srgbClr val="35AB52"/>
                </a:solidFill>
                <a:latin typeface="Arial"/>
                <a:cs typeface="Arial"/>
              </a:rPr>
              <a:t>7</a:t>
            </a:r>
            <a:endParaRPr sz="291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466476" y="3151064"/>
            <a:ext cx="187828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sz="2910" b="1" spc="-382" dirty="0">
                <a:solidFill>
                  <a:srgbClr val="35AB52"/>
                </a:solidFill>
                <a:latin typeface="Arial"/>
                <a:cs typeface="Arial"/>
              </a:rPr>
              <a:t>1</a:t>
            </a:r>
            <a:endParaRPr sz="291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904292" y="3544570"/>
            <a:ext cx="263267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sz="2910" b="1" spc="206" dirty="0">
                <a:solidFill>
                  <a:srgbClr val="35AB52"/>
                </a:solidFill>
                <a:latin typeface="Arial"/>
                <a:cs typeface="Arial"/>
              </a:rPr>
              <a:t>2</a:t>
            </a:r>
            <a:endParaRPr sz="291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819091" y="4751959"/>
            <a:ext cx="444167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sz="2910" b="1" spc="6" dirty="0" smtClean="0">
                <a:solidFill>
                  <a:srgbClr val="35AB52"/>
                </a:solidFill>
                <a:latin typeface="Arial"/>
                <a:cs typeface="Arial"/>
              </a:rPr>
              <a:t>1</a:t>
            </a:r>
            <a:r>
              <a:rPr lang="es-AR" sz="2910" b="1" spc="6" dirty="0" smtClean="0">
                <a:solidFill>
                  <a:srgbClr val="35AB52"/>
                </a:solidFill>
                <a:latin typeface="Arial"/>
                <a:cs typeface="Arial"/>
              </a:rPr>
              <a:t>2</a:t>
            </a:r>
            <a:endParaRPr sz="291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9561920" y="5096874"/>
            <a:ext cx="508827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lang="es-AR" sz="2910" b="1" spc="261" dirty="0" smtClean="0">
                <a:solidFill>
                  <a:srgbClr val="35AB52"/>
                </a:solidFill>
                <a:latin typeface="Arial"/>
                <a:cs typeface="Arial"/>
              </a:rPr>
              <a:t>83</a:t>
            </a:r>
            <a:endParaRPr sz="291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9009039" y="5993580"/>
            <a:ext cx="497281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lang="es-AR" sz="2910" b="1" spc="212" dirty="0" smtClean="0">
                <a:solidFill>
                  <a:srgbClr val="35AB52"/>
                </a:solidFill>
                <a:latin typeface="Arial"/>
                <a:cs typeface="Arial"/>
              </a:rPr>
              <a:t>88</a:t>
            </a:r>
            <a:endParaRPr sz="291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589255" y="5662285"/>
            <a:ext cx="187828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sz="2910" b="1" spc="-382" dirty="0">
                <a:solidFill>
                  <a:srgbClr val="35AB52"/>
                </a:solidFill>
                <a:latin typeface="Arial"/>
                <a:cs typeface="Arial"/>
              </a:rPr>
              <a:t>1</a:t>
            </a:r>
            <a:endParaRPr sz="291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644594" y="6119105"/>
            <a:ext cx="618664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lang="es-AR" sz="2910" dirty="0" smtClean="0">
                <a:solidFill>
                  <a:srgbClr val="00B050"/>
                </a:solidFill>
                <a:latin typeface="Arial"/>
                <a:cs typeface="Arial"/>
              </a:rPr>
              <a:t>10</a:t>
            </a:r>
            <a:endParaRPr sz="291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251052" y="6910165"/>
            <a:ext cx="287129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lang="es-AR" sz="2910" b="1" spc="400" dirty="0">
                <a:solidFill>
                  <a:srgbClr val="35AB52"/>
                </a:solidFill>
                <a:latin typeface="Arial"/>
                <a:cs typeface="Arial"/>
              </a:rPr>
              <a:t>2</a:t>
            </a:r>
            <a:endParaRPr sz="291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6904665" y="8058657"/>
            <a:ext cx="262497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lang="es-AR" sz="2910" b="1" spc="200" dirty="0">
                <a:solidFill>
                  <a:srgbClr val="35AB52"/>
                </a:solidFill>
                <a:latin typeface="Arial"/>
                <a:cs typeface="Arial"/>
              </a:rPr>
              <a:t>9</a:t>
            </a:r>
            <a:endParaRPr sz="291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7736591" y="4278206"/>
            <a:ext cx="187828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lang="es-AR" sz="2910" dirty="0" smtClean="0">
                <a:solidFill>
                  <a:srgbClr val="00B050"/>
                </a:solidFill>
                <a:latin typeface="Arial"/>
                <a:cs typeface="Arial"/>
              </a:rPr>
              <a:t>3</a:t>
            </a:r>
            <a:endParaRPr sz="291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961609" y="2149080"/>
            <a:ext cx="261727" cy="44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6"/>
            <a:r>
              <a:rPr lang="es-AR" sz="2910" b="1" spc="194" dirty="0">
                <a:solidFill>
                  <a:srgbClr val="35AB52"/>
                </a:solidFill>
                <a:latin typeface="Arial"/>
                <a:cs typeface="Arial"/>
              </a:rPr>
              <a:t>9</a:t>
            </a:r>
            <a:endParaRPr sz="291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242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670</Words>
  <Application>Microsoft Office PowerPoint</Application>
  <PresentationFormat>Personalizado</PresentationFormat>
  <Paragraphs>218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</vt:lpstr>
      <vt:lpstr>Tema de Office</vt:lpstr>
      <vt:lpstr>Office Theme</vt:lpstr>
      <vt:lpstr>1_Office Theme</vt:lpstr>
      <vt:lpstr>SECRETARÍA DE EMPRENDEDORES y DE LA Py 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EXPERTOS PyME</vt:lpstr>
      <vt:lpstr>EXPERTOS PyME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Matias</dc:creator>
  <cp:lastModifiedBy>Michelle Leon Peinado</cp:lastModifiedBy>
  <cp:revision>57</cp:revision>
  <cp:lastPrinted>2017-04-05T16:50:16Z</cp:lastPrinted>
  <dcterms:created xsi:type="dcterms:W3CDTF">2017-03-13T20:51:54Z</dcterms:created>
  <dcterms:modified xsi:type="dcterms:W3CDTF">2017-05-19T13:32:01Z</dcterms:modified>
</cp:coreProperties>
</file>